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5143500" cx="9144000"/>
  <p:notesSz cx="6858000" cy="9144000"/>
  <p:embeddedFontLst>
    <p:embeddedFont>
      <p:font typeface="Helvetica Neue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HelveticaNeue-regular.fntdata"/><Relationship Id="rId94" Type="http://schemas.openxmlformats.org/officeDocument/2006/relationships/slide" Target="slides/slide89.xml"/><Relationship Id="rId97" Type="http://schemas.openxmlformats.org/officeDocument/2006/relationships/font" Target="fonts/HelveticaNeue-italic.fntdata"/><Relationship Id="rId96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3ef552c9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3ef552c9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2b7896f71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2b7896f71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2b7896f71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2b7896f71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2b7896f71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12b7896f71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2b7896f71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12b7896f71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2b7896f71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2b7896f71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2b7896f71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2b7896f71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12b7896f71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12b7896f71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2b7896f71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12b7896f71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2b7896f71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12b7896f71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2b7896f7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2b7896f7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85faa17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85faa17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2b7896f71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2b7896f71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c430855e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2c430855e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c430855e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c430855e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c430855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2c430855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c430855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2c430855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2c430855e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2c430855e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c430855e1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2c430855e1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c430855e1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2c430855e1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c430855e1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c430855e1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2c430855e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2c430855e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2b7896f7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2b7896f7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2c430855e1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2c430855e1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c430855e1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2c430855e1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2c430855e1_0_1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2c430855e1_0_1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2c430855e1_0_2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2c430855e1_0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2c430855e1_0_1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2c430855e1_0_1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2c430855e1_0_10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2c430855e1_0_10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2c430855e1_0_10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2c430855e1_0_10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2c430855e1_0_10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2c430855e1_0_10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2c430855e1_0_10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2c430855e1_0_10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2c430855e1_0_10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2c430855e1_0_10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2b7896f7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2b7896f7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2c430855e1_0_10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2c430855e1_0_10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2c430855e1_0_10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2c430855e1_0_10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2c430855e1_0_10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2c430855e1_0_10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2c430855e1_0_10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2c430855e1_0_10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2c430855e1_0_10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2c430855e1_0_10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2c430855e1_0_2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2c430855e1_0_2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2c430855e1_0_9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2c430855e1_0_9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2c430855e1_0_9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2c430855e1_0_9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2c430855e1_0_9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2c430855e1_0_9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2c430855e1_0_9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2c430855e1_0_9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2b7896f7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2b7896f7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2c430855e1_0_9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22c430855e1_0_9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2c430855e1_0_9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22c430855e1_0_9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2c430855e1_0_2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22c430855e1_0_2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2c430855e1_0_3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22c430855e1_0_3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2c430855e1_0_3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22c430855e1_0_3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2c430855e1_0_9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22c430855e1_0_9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22c430855e1_0_5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22c430855e1_0_5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22c430855e1_0_1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22c430855e1_0_1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22c430855e1_0_6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22c430855e1_0_6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22c430855e1_0_7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22c430855e1_0_7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2b7896f7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2b7896f7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22c430855e1_0_7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22c430855e1_0_7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2c430855e1_0_7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2c430855e1_0_7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2c430855e1_0_7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22c430855e1_0_7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22c430855e1_0_7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22c430855e1_0_7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22c430855e1_0_7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22c430855e1_0_7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22c430855e1_0_7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22c430855e1_0_7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22c430855e1_0_10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22c430855e1_0_10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22c430855e1_0_8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22c430855e1_0_8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22c430855e1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22c430855e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22c430855e1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22c430855e1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2b7896f7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2b7896f7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22c430855e1_0_8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22c430855e1_0_8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22c430855e1_0_8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22c430855e1_0_8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22c430855e1_0_8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22c430855e1_0_8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22c430855e1_0_1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22c430855e1_0_1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22c430855e1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" name="Google Shape;2780;g22c430855e1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g22c430855e1_0_9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" name="Google Shape;2787;g22c430855e1_0_9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22c430855e1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22c430855e1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22c430855e1_0_9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22c430855e1_0_9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22c430855e1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" name="Google Shape;2809;g22c430855e1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22c430855e1_0_10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22c430855e1_0_10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2b7896f71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2b7896f71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22c430855e1_0_10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7" name="Google Shape;2827;g22c430855e1_0_10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22c430855e1_0_10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22c430855e1_0_10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21843fedc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21843fedc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22c430855e1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22c430855e1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22c430855e1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" name="Google Shape;2862;g22c430855e1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g22c430855e1_0_2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1" name="Google Shape;2871;g22c430855e1_0_2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g1d87ece5d2d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7" name="Google Shape;2877;g1d87ece5d2d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22c430855e1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22c430855e1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2040fd4940d_0_8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9" name="Google Shape;2889;g2040fd4940d_0_8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1cb17ff88f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1cb17ff88f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2b7896f7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2b7896f7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  <a:defRPr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  <a:defRPr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Helvetica Neue"/>
              <a:buChar char="■"/>
              <a:defRPr sz="22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Helvetica Neue"/>
              <a:buChar char="●"/>
              <a:defRPr sz="2200">
                <a:solidFill>
                  <a:srgbClr val="B45F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1" Type="http://schemas.openxmlformats.org/officeDocument/2006/relationships/image" Target="../media/image23.png"/><Relationship Id="rId10" Type="http://schemas.openxmlformats.org/officeDocument/2006/relationships/image" Target="../media/image91.png"/><Relationship Id="rId12" Type="http://schemas.openxmlformats.org/officeDocument/2006/relationships/image" Target="../media/image28.png"/><Relationship Id="rId9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hyperlink" Target="http://karpathy.github.io/2016/05/31/rl/" TargetMode="External"/><Relationship Id="rId6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prithvirajva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uggingface.co/blog/rlhf" TargetMode="External"/><Relationship Id="rId4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owardsdatascience.com/proximal-policy-optimization-ppo-explained-abed1952457b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huggingface.co/blog/rlhf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Relationship Id="rId4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ceedings.neurips.cc/paper/2012/file/c399862d3b9d6b76c8436e924a68c45b-Paper.pdf" TargetMode="External"/><Relationship Id="rId4" Type="http://schemas.openxmlformats.org/officeDocument/2006/relationships/hyperlink" Target="https://proceedings.neurips.cc/paper/2012/file/c399862d3b9d6b76c8436e924a68c45b-Paper.pdf" TargetMode="External"/><Relationship Id="rId9" Type="http://schemas.openxmlformats.org/officeDocument/2006/relationships/image" Target="../media/image34.jpg"/><Relationship Id="rId5" Type="http://schemas.openxmlformats.org/officeDocument/2006/relationships/hyperlink" Target="https://proceedings.neurips.cc/paper/2012/file/c399862d3b9d6b76c8436e924a68c45b-Paper.pdf" TargetMode="External"/><Relationship Id="rId6" Type="http://schemas.openxmlformats.org/officeDocument/2006/relationships/hyperlink" Target="https://proceedings.neurips.cc/paper/2012/file/c399862d3b9d6b76c8436e924a68c45b-Paper.pdf" TargetMode="External"/><Relationship Id="rId7" Type="http://schemas.openxmlformats.org/officeDocument/2006/relationships/hyperlink" Target="https://proceedings.neurips.cc/paper/2012/file/c399862d3b9d6b76c8436e924a68c45b-Paper.pdf" TargetMode="External"/><Relationship Id="rId8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62.png"/><Relationship Id="rId10" Type="http://schemas.openxmlformats.org/officeDocument/2006/relationships/image" Target="../media/image44.png"/><Relationship Id="rId9" Type="http://schemas.openxmlformats.org/officeDocument/2006/relationships/image" Target="../media/image47.png"/><Relationship Id="rId5" Type="http://schemas.openxmlformats.org/officeDocument/2006/relationships/image" Target="../media/image37.jp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aiartonline.com/" TargetMode="External"/><Relationship Id="rId4" Type="http://schemas.openxmlformats.org/officeDocument/2006/relationships/image" Target="../media/image8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jp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57.jpg"/><Relationship Id="rId5" Type="http://schemas.openxmlformats.org/officeDocument/2006/relationships/image" Target="../media/image46.png"/><Relationship Id="rId6" Type="http://schemas.openxmlformats.org/officeDocument/2006/relationships/image" Target="../media/image54.jpg"/><Relationship Id="rId7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54.jpg"/><Relationship Id="rId6" Type="http://schemas.openxmlformats.org/officeDocument/2006/relationships/image" Target="../media/image53.png"/><Relationship Id="rId7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jpg"/><Relationship Id="rId4" Type="http://schemas.openxmlformats.org/officeDocument/2006/relationships/image" Target="../media/image54.jp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5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jpg"/><Relationship Id="rId4" Type="http://schemas.openxmlformats.org/officeDocument/2006/relationships/image" Target="../media/image48.png"/><Relationship Id="rId9" Type="http://schemas.openxmlformats.org/officeDocument/2006/relationships/image" Target="../media/image60.jpg"/><Relationship Id="rId5" Type="http://schemas.openxmlformats.org/officeDocument/2006/relationships/image" Target="../media/image59.png"/><Relationship Id="rId6" Type="http://schemas.openxmlformats.org/officeDocument/2006/relationships/image" Target="../media/image56.jpg"/><Relationship Id="rId7" Type="http://schemas.openxmlformats.org/officeDocument/2006/relationships/image" Target="../media/image87.jpg"/><Relationship Id="rId8" Type="http://schemas.openxmlformats.org/officeDocument/2006/relationships/image" Target="../media/image6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irect.mit.edu/neco/article-abstract/9/8/1735/6109/Long-Short-Term-Memory?redirectedFrom=fulltext" TargetMode="External"/><Relationship Id="rId4" Type="http://schemas.openxmlformats.org/officeDocument/2006/relationships/image" Target="../media/image6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jpg"/><Relationship Id="rId4" Type="http://schemas.openxmlformats.org/officeDocument/2006/relationships/image" Target="../media/image6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openai.com/blog/chatgpt/" TargetMode="External"/><Relationship Id="rId4" Type="http://schemas.openxmlformats.org/officeDocument/2006/relationships/hyperlink" Target="https://huggingface.co/spaces/stabilityai/stable-diffusion" TargetMode="External"/><Relationship Id="rId5" Type="http://schemas.openxmlformats.org/officeDocument/2006/relationships/hyperlink" Target="https://twitter.com/goodside/status/1598077257498923010?s=20&amp;t=Q2-QjiQqMOccuqmbXhbjQA" TargetMode="External"/><Relationship Id="rId6" Type="http://schemas.openxmlformats.org/officeDocument/2006/relationships/image" Target="../media/image67.jpg"/><Relationship Id="rId7" Type="http://schemas.openxmlformats.org/officeDocument/2006/relationships/hyperlink" Target="https://twitter.com/_akhaliq/status/1557386128772239361?s=20&amp;t=Z2TzlrW8V_iIDTS9_iLpZg" TargetMode="External"/><Relationship Id="rId8" Type="http://schemas.openxmlformats.org/officeDocument/2006/relationships/image" Target="../media/image6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3.png"/><Relationship Id="rId4" Type="http://schemas.openxmlformats.org/officeDocument/2006/relationships/hyperlink" Target="https://arxiv.org/abs/1706.03762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3.png"/><Relationship Id="rId4" Type="http://schemas.openxmlformats.org/officeDocument/2006/relationships/hyperlink" Target="https://arxiv.org/abs/1706.03762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hyperlink" Target="http://karpathy.github.io/2016/05/31/rl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rxiv.org/abs/1810.04805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multimae.epfl.ch/" TargetMode="External"/><Relationship Id="rId4" Type="http://schemas.openxmlformats.org/officeDocument/2006/relationships/image" Target="../media/image103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arxiv.org/abs/2010.11929" TargetMode="External"/><Relationship Id="rId4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ai.googleblog.com/2014/11/a-picture-is-worth-thousand-coherent.html" TargetMode="External"/><Relationship Id="rId4" Type="http://schemas.openxmlformats.org/officeDocument/2006/relationships/image" Target="../media/image7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imagen.research.google/" TargetMode="External"/><Relationship Id="rId4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hyperlink" Target="http://karpathy.github.io/2016/05/31/rl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2.png"/><Relationship Id="rId4" Type="http://schemas.openxmlformats.org/officeDocument/2006/relationships/image" Target="../media/image75.jpg"/><Relationship Id="rId5" Type="http://schemas.openxmlformats.org/officeDocument/2006/relationships/image" Target="../media/image76.jpg"/><Relationship Id="rId6" Type="http://schemas.openxmlformats.org/officeDocument/2006/relationships/image" Target="../media/image77.jpg"/><Relationship Id="rId7" Type="http://schemas.openxmlformats.org/officeDocument/2006/relationships/image" Target="../media/image80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openai.com/blog/clip/" TargetMode="External"/><Relationship Id="rId4" Type="http://schemas.openxmlformats.org/officeDocument/2006/relationships/image" Target="../media/image78.png"/><Relationship Id="rId5" Type="http://schemas.openxmlformats.org/officeDocument/2006/relationships/image" Target="../media/image10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4.gif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cliport.github.io/" TargetMode="External"/><Relationship Id="rId4" Type="http://schemas.openxmlformats.org/officeDocument/2006/relationships/hyperlink" Target="http://drive.google.com/file/d/1GDiAiiXY1_XuXe3WO0RlUroPKV2t1cBI/view" TargetMode="External"/><Relationship Id="rId5" Type="http://schemas.openxmlformats.org/officeDocument/2006/relationships/image" Target="../media/image89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alphafold.ebi.ac.uk/" TargetMode="External"/><Relationship Id="rId4" Type="http://schemas.openxmlformats.org/officeDocument/2006/relationships/image" Target="../media/image86.png"/><Relationship Id="rId5" Type="http://schemas.openxmlformats.org/officeDocument/2006/relationships/image" Target="../media/image81.png"/><Relationship Id="rId6" Type="http://schemas.openxmlformats.org/officeDocument/2006/relationships/image" Target="../media/image9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theverge.com/2022/3/17/22983197/ai-new-possible-chemical-weapons-generative-models-vx" TargetMode="External"/><Relationship Id="rId4" Type="http://schemas.openxmlformats.org/officeDocument/2006/relationships/image" Target="../media/image85.png"/></Relationships>
</file>

<file path=ppt/slides/_rels/slide7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hedailybeast.com/how-lensa-ai-and-image-generators-steal-from-artists" TargetMode="External"/><Relationship Id="rId10" Type="http://schemas.openxmlformats.org/officeDocument/2006/relationships/image" Target="../media/image95.png"/><Relationship Id="rId13" Type="http://schemas.openxmlformats.org/officeDocument/2006/relationships/hyperlink" Target="https://www.theverge.com/2023/2/6/23587393/ai-art-copyright-lawsuit-getty-images-stable-diffusion" TargetMode="External"/><Relationship Id="rId1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openai.com/blog/chatgpt/" TargetMode="External"/><Relationship Id="rId4" Type="http://schemas.openxmlformats.org/officeDocument/2006/relationships/hyperlink" Target="https://huggingface.co/spaces/stabilityai/stable-diffusion" TargetMode="External"/><Relationship Id="rId9" Type="http://schemas.openxmlformats.org/officeDocument/2006/relationships/hyperlink" Target="https://www.bbc.com/news/technology-65139406" TargetMode="External"/><Relationship Id="rId14" Type="http://schemas.openxmlformats.org/officeDocument/2006/relationships/image" Target="../media/image94.png"/><Relationship Id="rId5" Type="http://schemas.openxmlformats.org/officeDocument/2006/relationships/hyperlink" Target="https://twitter.com/ilyasergey/status/1598977894834851840?s=20&amp;t=gnzWDr_7FelAejvOTIwjSA" TargetMode="External"/><Relationship Id="rId6" Type="http://schemas.openxmlformats.org/officeDocument/2006/relationships/image" Target="../media/image105.jpg"/><Relationship Id="rId7" Type="http://schemas.openxmlformats.org/officeDocument/2006/relationships/hyperlink" Target="https://twitter.com/spiantado/status/1599462375887114240?s=20&amp;t=Pul8Oow7PmrofbqBUSVP_w" TargetMode="External"/><Relationship Id="rId8" Type="http://schemas.openxmlformats.org/officeDocument/2006/relationships/image" Target="../media/image9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hyperlink" Target="http://karpathy.github.io/2016/05/31/rl/" TargetMode="External"/><Relationship Id="rId6" Type="http://schemas.openxmlformats.org/officeDocument/2006/relationships/image" Target="../media/image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8.png"/><Relationship Id="rId4" Type="http://schemas.openxmlformats.org/officeDocument/2006/relationships/hyperlink" Target="https://aclanthology.org/P19-1164/" TargetMode="External"/><Relationship Id="rId5" Type="http://schemas.openxmlformats.org/officeDocument/2006/relationships/image" Target="../media/image98.png"/><Relationship Id="rId6" Type="http://schemas.openxmlformats.org/officeDocument/2006/relationships/image" Target="../media/image96.png"/><Relationship Id="rId7" Type="http://schemas.openxmlformats.org/officeDocument/2006/relationships/hyperlink" Target="https://www.theguardian.com/technology/2017/oct/24/facebook-palestine-israel-translates-good-morning-attack-them-arrest" TargetMode="External"/><Relationship Id="rId8" Type="http://schemas.openxmlformats.org/officeDocument/2006/relationships/image" Target="../media/image10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www.vice.com/en/article/wxdawn/the-ai-that-draws-what-you-type-is-very-racist-shocking-no-one" TargetMode="External"/><Relationship Id="rId4" Type="http://schemas.openxmlformats.org/officeDocument/2006/relationships/image" Target="../media/image110.png"/><Relationship Id="rId5" Type="http://schemas.openxmlformats.org/officeDocument/2006/relationships/image" Target="../media/image109.png"/><Relationship Id="rId6" Type="http://schemas.openxmlformats.org/officeDocument/2006/relationships/image" Target="../media/image111.png"/><Relationship Id="rId7" Type="http://schemas.openxmlformats.org/officeDocument/2006/relationships/hyperlink" Target="https://arxiv.org/abs/2303.11408" TargetMode="External"/><Relationship Id="rId8" Type="http://schemas.openxmlformats.org/officeDocument/2006/relationships/image" Target="../media/image10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www.dailynews.com/2022/11/08/lapd-could-soon-add-boston-dynamics-300k-robot-dog-to-its-arsenal/" TargetMode="External"/><Relationship Id="rId4" Type="http://schemas.openxmlformats.org/officeDocument/2006/relationships/image" Target="../media/image100.png"/><Relationship Id="rId5" Type="http://schemas.openxmlformats.org/officeDocument/2006/relationships/hyperlink" Target="https://www.nbcnewyork.com/news/local/say-hello-to-spot-the-robot-police-dog-joining-the-nypd/4230665/" TargetMode="External"/><Relationship Id="rId6" Type="http://schemas.openxmlformats.org/officeDocument/2006/relationships/image" Target="../media/image9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wsj.com/articles/tech-layoffs-are-happening-faster-than-at-any-time-during-the-pandemic-11672705089" TargetMode="External"/><Relationship Id="rId4" Type="http://schemas.openxmlformats.org/officeDocument/2006/relationships/image" Target="../media/image106.png"/><Relationship Id="rId5" Type="http://schemas.openxmlformats.org/officeDocument/2006/relationships/hyperlink" Target="https://www.cnbc.com/2023/04/06/layoffs-are-up-nearly-fivefold-so-far-this-year-with-tech-companies-leading-the-way.html" TargetMode="External"/><Relationship Id="rId6" Type="http://schemas.openxmlformats.org/officeDocument/2006/relationships/image" Target="../media/image10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docs.google.com/spreadsheets/d/10ygJ20GjbItfaLoVAaakWVd5pieXARGmvnZof-djaaA/edit#gid=0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519925"/>
            <a:ext cx="85206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11: Deep Learning and The World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 Equation</a:t>
            </a:r>
            <a:endParaRPr/>
          </a:p>
        </p:txBody>
      </p:sp>
      <p:sp>
        <p:nvSpPr>
          <p:cNvPr id="252" name="Google Shape;252;p22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</a:t>
            </a:r>
            <a:r>
              <a:rPr lang="en"/>
              <a:t>ptimal Q-value function gives maximum expected return</a:t>
            </a:r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3">
            <a:alphaModFix/>
          </a:blip>
          <a:srcRect b="0" l="0" r="0" t="3716"/>
          <a:stretch/>
        </p:blipFill>
        <p:spPr>
          <a:xfrm>
            <a:off x="2353375" y="1561675"/>
            <a:ext cx="4483841" cy="8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>
            <p:ph idx="1" type="body"/>
          </p:nvPr>
        </p:nvSpPr>
        <p:spPr>
          <a:xfrm>
            <a:off x="311700" y="2295475"/>
            <a:ext cx="85206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Such an optimal function satisfies the optimality described by the </a:t>
            </a:r>
            <a:r>
              <a:rPr i="1" lang="en"/>
              <a:t>Bellman Equation</a:t>
            </a:r>
            <a:r>
              <a:rPr lang="en"/>
              <a:t>:</a:t>
            </a:r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9700" y="3139225"/>
            <a:ext cx="562591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311700" y="3667075"/>
            <a:ext cx="8520600" cy="1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</a:t>
            </a:r>
            <a:r>
              <a:rPr lang="en"/>
              <a:t>hich in a nutshell says: the highest value of a (state, action) pair is the immediate reward plus the discounted best future reward from here</a:t>
            </a: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2108500" y="3214075"/>
            <a:ext cx="2526200" cy="1303975"/>
            <a:chOff x="2108500" y="3214075"/>
            <a:chExt cx="2526200" cy="1303975"/>
          </a:xfrm>
        </p:grpSpPr>
        <p:grpSp>
          <p:nvGrpSpPr>
            <p:cNvPr id="258" name="Google Shape;258;p22"/>
            <p:cNvGrpSpPr/>
            <p:nvPr/>
          </p:nvGrpSpPr>
          <p:grpSpPr>
            <a:xfrm>
              <a:off x="2108500" y="3636950"/>
              <a:ext cx="2342250" cy="881100"/>
              <a:chOff x="1769525" y="3133925"/>
              <a:chExt cx="2342250" cy="881100"/>
            </a:xfrm>
          </p:grpSpPr>
          <p:sp>
            <p:nvSpPr>
              <p:cNvPr id="259" name="Google Shape;259;p22"/>
              <p:cNvSpPr/>
              <p:nvPr/>
            </p:nvSpPr>
            <p:spPr>
              <a:xfrm>
                <a:off x="1769525" y="3592025"/>
                <a:ext cx="2292900" cy="423000"/>
              </a:xfrm>
              <a:prstGeom prst="rect">
                <a:avLst/>
              </a:prstGeom>
              <a:noFill/>
              <a:ln cap="flat" cmpd="sng" w="38100">
                <a:solidFill>
                  <a:srgbClr val="F5D3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0" name="Google Shape;260;p22"/>
              <p:cNvCxnSpPr>
                <a:stCxn id="259" idx="0"/>
                <a:endCxn id="261" idx="2"/>
              </p:cNvCxnSpPr>
              <p:nvPr/>
            </p:nvCxnSpPr>
            <p:spPr>
              <a:xfrm flipH="1" rot="10800000">
                <a:off x="2915975" y="3133925"/>
                <a:ext cx="1195800" cy="458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5D32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61" name="Google Shape;261;p22"/>
            <p:cNvSpPr/>
            <p:nvPr/>
          </p:nvSpPr>
          <p:spPr>
            <a:xfrm>
              <a:off x="4266600" y="3214075"/>
              <a:ext cx="368100" cy="423000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2"/>
          <p:cNvGrpSpPr/>
          <p:nvPr/>
        </p:nvGrpSpPr>
        <p:grpSpPr>
          <a:xfrm>
            <a:off x="4859425" y="3214075"/>
            <a:ext cx="3547958" cy="1344250"/>
            <a:chOff x="3411625" y="3214075"/>
            <a:chExt cx="3547958" cy="1344250"/>
          </a:xfrm>
        </p:grpSpPr>
        <p:grpSp>
          <p:nvGrpSpPr>
            <p:cNvPr id="263" name="Google Shape;263;p22"/>
            <p:cNvGrpSpPr/>
            <p:nvPr/>
          </p:nvGrpSpPr>
          <p:grpSpPr>
            <a:xfrm>
              <a:off x="4035783" y="3786725"/>
              <a:ext cx="2923800" cy="771600"/>
              <a:chOff x="3696808" y="3283700"/>
              <a:chExt cx="2923800" cy="771600"/>
            </a:xfrm>
          </p:grpSpPr>
          <p:sp>
            <p:nvSpPr>
              <p:cNvPr id="264" name="Google Shape;264;p22"/>
              <p:cNvSpPr/>
              <p:nvPr/>
            </p:nvSpPr>
            <p:spPr>
              <a:xfrm>
                <a:off x="3696808" y="3632300"/>
                <a:ext cx="2923800" cy="423000"/>
              </a:xfrm>
              <a:prstGeom prst="rect">
                <a:avLst/>
              </a:prstGeom>
              <a:noFill/>
              <a:ln cap="flat" cmpd="sng" w="38100">
                <a:solidFill>
                  <a:srgbClr val="D9EA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5" name="Google Shape;265;p22"/>
              <p:cNvCxnSpPr>
                <a:stCxn id="264" idx="0"/>
                <a:endCxn id="266" idx="2"/>
              </p:cNvCxnSpPr>
              <p:nvPr/>
            </p:nvCxnSpPr>
            <p:spPr>
              <a:xfrm rot="10800000">
                <a:off x="4145908" y="3283700"/>
                <a:ext cx="1012800" cy="34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9EA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66" name="Google Shape;266;p22"/>
            <p:cNvSpPr/>
            <p:nvPr/>
          </p:nvSpPr>
          <p:spPr>
            <a:xfrm>
              <a:off x="3411625" y="3214075"/>
              <a:ext cx="2146800" cy="572700"/>
            </a:xfrm>
            <a:prstGeom prst="rect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Iteration</a:t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Intuition: </a:t>
            </a:r>
            <a:r>
              <a:rPr lang="en"/>
              <a:t>Update the Q-value function iteratively</a:t>
            </a:r>
            <a:endParaRPr/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311700" y="2371675"/>
            <a:ext cx="8520600" cy="17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Getting an accurate estimate </a:t>
            </a:r>
            <a:r>
              <a:rPr i="1" lang="en"/>
              <a:t>Q*(s,a)</a:t>
            </a:r>
            <a:r>
              <a:rPr lang="en"/>
              <a:t> for every state-action pair is intractable for continuous state/action spaces and large discrete spaces too (e.g., all </a:t>
            </a:r>
            <a:r>
              <a:rPr lang="en"/>
              <a:t>possible space invaders screens)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if we could </a:t>
            </a:r>
            <a:r>
              <a:rPr i="1" lang="en"/>
              <a:t>approximate</a:t>
            </a:r>
            <a:r>
              <a:rPr lang="en"/>
              <a:t> the Q function?</a:t>
            </a:r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600" y="1680275"/>
            <a:ext cx="5740799" cy="65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500" y="4019960"/>
            <a:ext cx="3937000" cy="46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311700" y="445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What’s a good way to do function approximation?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Network with </a:t>
            </a:r>
            <a:r>
              <a:rPr lang="en"/>
              <a:t>Value Iteration</a:t>
            </a:r>
            <a:endParaRPr/>
          </a:p>
        </p:txBody>
      </p:sp>
      <p:grpSp>
        <p:nvGrpSpPr>
          <p:cNvPr id="282" name="Google Shape;282;p24"/>
          <p:cNvGrpSpPr/>
          <p:nvPr/>
        </p:nvGrpSpPr>
        <p:grpSpPr>
          <a:xfrm>
            <a:off x="271119" y="1870804"/>
            <a:ext cx="5306180" cy="1841829"/>
            <a:chOff x="125014" y="4131152"/>
            <a:chExt cx="6942535" cy="2409825"/>
          </a:xfrm>
        </p:grpSpPr>
        <p:pic>
          <p:nvPicPr>
            <p:cNvPr id="283" name="Google Shape;28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14" y="4285735"/>
              <a:ext cx="2189481" cy="210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24"/>
            <p:cNvSpPr/>
            <p:nvPr/>
          </p:nvSpPr>
          <p:spPr>
            <a:xfrm>
              <a:off x="2311399" y="5259647"/>
              <a:ext cx="534669" cy="152400"/>
            </a:xfrm>
            <a:custGeom>
              <a:rect b="b" l="l" r="r" t="t"/>
              <a:pathLst>
                <a:path extrusionOk="0" h="152400" w="534669">
                  <a:moveTo>
                    <a:pt x="381806" y="101599"/>
                  </a:moveTo>
                  <a:lnTo>
                    <a:pt x="381806" y="152400"/>
                  </a:lnTo>
                  <a:lnTo>
                    <a:pt x="483406" y="101600"/>
                  </a:lnTo>
                  <a:lnTo>
                    <a:pt x="381806" y="101599"/>
                  </a:lnTo>
                  <a:close/>
                </a:path>
                <a:path extrusionOk="0" h="152400" w="534669">
                  <a:moveTo>
                    <a:pt x="381806" y="50799"/>
                  </a:moveTo>
                  <a:lnTo>
                    <a:pt x="381806" y="101599"/>
                  </a:lnTo>
                  <a:lnTo>
                    <a:pt x="407206" y="101600"/>
                  </a:lnTo>
                  <a:lnTo>
                    <a:pt x="407206" y="50800"/>
                  </a:lnTo>
                  <a:lnTo>
                    <a:pt x="381806" y="50799"/>
                  </a:lnTo>
                  <a:close/>
                </a:path>
                <a:path extrusionOk="0" h="152400" w="534669">
                  <a:moveTo>
                    <a:pt x="381806" y="0"/>
                  </a:moveTo>
                  <a:lnTo>
                    <a:pt x="381806" y="50799"/>
                  </a:lnTo>
                  <a:lnTo>
                    <a:pt x="407206" y="50800"/>
                  </a:lnTo>
                  <a:lnTo>
                    <a:pt x="407206" y="101600"/>
                  </a:lnTo>
                  <a:lnTo>
                    <a:pt x="483408" y="101598"/>
                  </a:lnTo>
                  <a:lnTo>
                    <a:pt x="534206" y="76200"/>
                  </a:lnTo>
                  <a:lnTo>
                    <a:pt x="381806" y="0"/>
                  </a:lnTo>
                  <a:close/>
                </a:path>
                <a:path extrusionOk="0" h="152400" w="534669">
                  <a:moveTo>
                    <a:pt x="0" y="50798"/>
                  </a:moveTo>
                  <a:lnTo>
                    <a:pt x="0" y="101598"/>
                  </a:lnTo>
                  <a:lnTo>
                    <a:pt x="381806" y="101599"/>
                  </a:lnTo>
                  <a:lnTo>
                    <a:pt x="381806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5" name="Google Shape;28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1814" y="4487567"/>
              <a:ext cx="3735066" cy="165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24"/>
            <p:cNvSpPr/>
            <p:nvPr/>
          </p:nvSpPr>
          <p:spPr>
            <a:xfrm>
              <a:off x="2895599" y="4131152"/>
              <a:ext cx="4171950" cy="2409825"/>
            </a:xfrm>
            <a:custGeom>
              <a:rect b="b" l="l" r="r" t="t"/>
              <a:pathLst>
                <a:path extrusionOk="0" h="2409825" w="4171950">
                  <a:moveTo>
                    <a:pt x="0" y="0"/>
                  </a:moveTo>
                  <a:lnTo>
                    <a:pt x="4171454" y="0"/>
                  </a:lnTo>
                  <a:lnTo>
                    <a:pt x="4171454" y="2409390"/>
                  </a:lnTo>
                  <a:lnTo>
                    <a:pt x="0" y="24093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4"/>
          <p:cNvSpPr/>
          <p:nvPr/>
        </p:nvSpPr>
        <p:spPr>
          <a:xfrm flipH="1">
            <a:off x="2366139" y="4115300"/>
            <a:ext cx="3451762" cy="152400"/>
          </a:xfrm>
          <a:custGeom>
            <a:rect b="b" l="l" r="r" t="t"/>
            <a:pathLst>
              <a:path extrusionOk="0" h="152400" w="5269865">
                <a:moveTo>
                  <a:pt x="5117394" y="101599"/>
                </a:moveTo>
                <a:lnTo>
                  <a:pt x="5117394" y="152400"/>
                </a:lnTo>
                <a:lnTo>
                  <a:pt x="5218994" y="101600"/>
                </a:lnTo>
                <a:lnTo>
                  <a:pt x="5117394" y="101599"/>
                </a:lnTo>
                <a:close/>
              </a:path>
              <a:path extrusionOk="0" h="152400" w="5269865">
                <a:moveTo>
                  <a:pt x="5117394" y="50799"/>
                </a:moveTo>
                <a:lnTo>
                  <a:pt x="5117394" y="101599"/>
                </a:lnTo>
                <a:lnTo>
                  <a:pt x="5142794" y="101600"/>
                </a:lnTo>
                <a:lnTo>
                  <a:pt x="5142794" y="50800"/>
                </a:lnTo>
                <a:lnTo>
                  <a:pt x="5117394" y="50799"/>
                </a:lnTo>
                <a:close/>
              </a:path>
              <a:path extrusionOk="0" h="152400" w="5269865">
                <a:moveTo>
                  <a:pt x="5117394" y="0"/>
                </a:moveTo>
                <a:lnTo>
                  <a:pt x="5117394" y="50799"/>
                </a:lnTo>
                <a:lnTo>
                  <a:pt x="5142794" y="50800"/>
                </a:lnTo>
                <a:lnTo>
                  <a:pt x="5142794" y="101600"/>
                </a:lnTo>
                <a:lnTo>
                  <a:pt x="5218997" y="101598"/>
                </a:lnTo>
                <a:lnTo>
                  <a:pt x="5269794" y="76200"/>
                </a:lnTo>
                <a:lnTo>
                  <a:pt x="5117394" y="0"/>
                </a:lnTo>
                <a:close/>
              </a:path>
              <a:path extrusionOk="0" h="152400" w="5269865">
                <a:moveTo>
                  <a:pt x="0" y="50798"/>
                </a:moveTo>
                <a:lnTo>
                  <a:pt x="0" y="101598"/>
                </a:lnTo>
                <a:lnTo>
                  <a:pt x="5117394" y="101599"/>
                </a:lnTo>
                <a:lnTo>
                  <a:pt x="5117394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 txBox="1"/>
          <p:nvPr/>
        </p:nvSpPr>
        <p:spPr>
          <a:xfrm>
            <a:off x="1725526" y="3767772"/>
            <a:ext cx="43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Pass</a:t>
            </a:r>
            <a:endParaRPr sz="2400">
              <a:solidFill>
                <a:srgbClr val="F5D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1075025" y="1676900"/>
            <a:ext cx="4742879" cy="152400"/>
          </a:xfrm>
          <a:custGeom>
            <a:rect b="b" l="l" r="r" t="t"/>
            <a:pathLst>
              <a:path extrusionOk="0" h="152400" w="5269865">
                <a:moveTo>
                  <a:pt x="5117394" y="101599"/>
                </a:moveTo>
                <a:lnTo>
                  <a:pt x="5117394" y="152400"/>
                </a:lnTo>
                <a:lnTo>
                  <a:pt x="5218994" y="101600"/>
                </a:lnTo>
                <a:lnTo>
                  <a:pt x="5117394" y="101599"/>
                </a:lnTo>
                <a:close/>
              </a:path>
              <a:path extrusionOk="0" h="152400" w="5269865">
                <a:moveTo>
                  <a:pt x="5117394" y="50799"/>
                </a:moveTo>
                <a:lnTo>
                  <a:pt x="5117394" y="101599"/>
                </a:lnTo>
                <a:lnTo>
                  <a:pt x="5142794" y="101600"/>
                </a:lnTo>
                <a:lnTo>
                  <a:pt x="5142794" y="50800"/>
                </a:lnTo>
                <a:lnTo>
                  <a:pt x="5117394" y="50799"/>
                </a:lnTo>
                <a:close/>
              </a:path>
              <a:path extrusionOk="0" h="152400" w="5269865">
                <a:moveTo>
                  <a:pt x="5117394" y="0"/>
                </a:moveTo>
                <a:lnTo>
                  <a:pt x="5117394" y="50799"/>
                </a:lnTo>
                <a:lnTo>
                  <a:pt x="5142794" y="50800"/>
                </a:lnTo>
                <a:lnTo>
                  <a:pt x="5142794" y="101600"/>
                </a:lnTo>
                <a:lnTo>
                  <a:pt x="5218997" y="101598"/>
                </a:lnTo>
                <a:lnTo>
                  <a:pt x="5269794" y="76200"/>
                </a:lnTo>
                <a:lnTo>
                  <a:pt x="5117394" y="0"/>
                </a:lnTo>
                <a:close/>
              </a:path>
              <a:path extrusionOk="0" h="152400" w="5269865">
                <a:moveTo>
                  <a:pt x="0" y="50798"/>
                </a:moveTo>
                <a:lnTo>
                  <a:pt x="0" y="101598"/>
                </a:lnTo>
                <a:lnTo>
                  <a:pt x="5117394" y="101599"/>
                </a:lnTo>
                <a:lnTo>
                  <a:pt x="5117394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 txBox="1"/>
          <p:nvPr/>
        </p:nvSpPr>
        <p:spPr>
          <a:xfrm>
            <a:off x="1725526" y="1329372"/>
            <a:ext cx="43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 Pass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1" name="Google Shape;29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4375" y="1017735"/>
            <a:ext cx="3937000" cy="469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4"/>
          <p:cNvGrpSpPr/>
          <p:nvPr/>
        </p:nvGrpSpPr>
        <p:grpSpPr>
          <a:xfrm>
            <a:off x="5821008" y="1459750"/>
            <a:ext cx="1625454" cy="1310086"/>
            <a:chOff x="5821008" y="1459750"/>
            <a:chExt cx="1625454" cy="1310086"/>
          </a:xfrm>
        </p:grpSpPr>
        <p:grpSp>
          <p:nvGrpSpPr>
            <p:cNvPr id="293" name="Google Shape;293;p24"/>
            <p:cNvGrpSpPr/>
            <p:nvPr/>
          </p:nvGrpSpPr>
          <p:grpSpPr>
            <a:xfrm>
              <a:off x="5824592" y="2242605"/>
              <a:ext cx="1621870" cy="527231"/>
              <a:chOff x="7335046" y="4371757"/>
              <a:chExt cx="2543312" cy="826770"/>
            </a:xfrm>
          </p:grpSpPr>
          <p:sp>
            <p:nvSpPr>
              <p:cNvPr id="294" name="Google Shape;294;p24"/>
              <p:cNvSpPr/>
              <p:nvPr/>
            </p:nvSpPr>
            <p:spPr>
              <a:xfrm>
                <a:off x="7335046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4"/>
              <p:cNvSpPr/>
              <p:nvPr/>
            </p:nvSpPr>
            <p:spPr>
              <a:xfrm>
                <a:off x="8608358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" name="Google Shape;296;p24"/>
            <p:cNvSpPr txBox="1"/>
            <p:nvPr/>
          </p:nvSpPr>
          <p:spPr>
            <a:xfrm>
              <a:off x="5821008" y="1459750"/>
              <a:ext cx="1617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4762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Action </a:t>
              </a: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Q-value estimates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46378" rtl="0" algn="l">
                <a:lnSpc>
                  <a:spcPct val="100000"/>
                </a:lnSpc>
                <a:spcBef>
                  <a:spcPts val="192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.94	 .87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Network with Value Iteration</a:t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 flipH="1">
            <a:off x="2366139" y="4115300"/>
            <a:ext cx="3451762" cy="152400"/>
          </a:xfrm>
          <a:custGeom>
            <a:rect b="b" l="l" r="r" t="t"/>
            <a:pathLst>
              <a:path extrusionOk="0" h="152400" w="5269865">
                <a:moveTo>
                  <a:pt x="5117394" y="101599"/>
                </a:moveTo>
                <a:lnTo>
                  <a:pt x="5117394" y="152400"/>
                </a:lnTo>
                <a:lnTo>
                  <a:pt x="5218994" y="101600"/>
                </a:lnTo>
                <a:lnTo>
                  <a:pt x="5117394" y="101599"/>
                </a:lnTo>
                <a:close/>
              </a:path>
              <a:path extrusionOk="0" h="152400" w="5269865">
                <a:moveTo>
                  <a:pt x="5117394" y="50799"/>
                </a:moveTo>
                <a:lnTo>
                  <a:pt x="5117394" y="101599"/>
                </a:lnTo>
                <a:lnTo>
                  <a:pt x="5142794" y="101600"/>
                </a:lnTo>
                <a:lnTo>
                  <a:pt x="5142794" y="50800"/>
                </a:lnTo>
                <a:lnTo>
                  <a:pt x="5117394" y="50799"/>
                </a:lnTo>
                <a:close/>
              </a:path>
              <a:path extrusionOk="0" h="152400" w="5269865">
                <a:moveTo>
                  <a:pt x="5117394" y="0"/>
                </a:moveTo>
                <a:lnTo>
                  <a:pt x="5117394" y="50799"/>
                </a:lnTo>
                <a:lnTo>
                  <a:pt x="5142794" y="50800"/>
                </a:lnTo>
                <a:lnTo>
                  <a:pt x="5142794" y="101600"/>
                </a:lnTo>
                <a:lnTo>
                  <a:pt x="5218997" y="101598"/>
                </a:lnTo>
                <a:lnTo>
                  <a:pt x="5269794" y="76200"/>
                </a:lnTo>
                <a:lnTo>
                  <a:pt x="5117394" y="0"/>
                </a:lnTo>
                <a:close/>
              </a:path>
              <a:path extrusionOk="0" h="152400" w="5269865">
                <a:moveTo>
                  <a:pt x="0" y="50798"/>
                </a:moveTo>
                <a:lnTo>
                  <a:pt x="0" y="101598"/>
                </a:lnTo>
                <a:lnTo>
                  <a:pt x="5117394" y="101599"/>
                </a:lnTo>
                <a:lnTo>
                  <a:pt x="5117394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 txBox="1"/>
          <p:nvPr/>
        </p:nvSpPr>
        <p:spPr>
          <a:xfrm>
            <a:off x="1725526" y="3767772"/>
            <a:ext cx="43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Pass</a:t>
            </a:r>
            <a:endParaRPr sz="2400">
              <a:solidFill>
                <a:srgbClr val="F5D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25"/>
          <p:cNvSpPr/>
          <p:nvPr/>
        </p:nvSpPr>
        <p:spPr>
          <a:xfrm>
            <a:off x="1075025" y="1676900"/>
            <a:ext cx="4742879" cy="152400"/>
          </a:xfrm>
          <a:custGeom>
            <a:rect b="b" l="l" r="r" t="t"/>
            <a:pathLst>
              <a:path extrusionOk="0" h="152400" w="5269865">
                <a:moveTo>
                  <a:pt x="5117394" y="101599"/>
                </a:moveTo>
                <a:lnTo>
                  <a:pt x="5117394" y="152400"/>
                </a:lnTo>
                <a:lnTo>
                  <a:pt x="5218994" y="101600"/>
                </a:lnTo>
                <a:lnTo>
                  <a:pt x="5117394" y="101599"/>
                </a:lnTo>
                <a:close/>
              </a:path>
              <a:path extrusionOk="0" h="152400" w="5269865">
                <a:moveTo>
                  <a:pt x="5117394" y="50799"/>
                </a:moveTo>
                <a:lnTo>
                  <a:pt x="5117394" y="101599"/>
                </a:lnTo>
                <a:lnTo>
                  <a:pt x="5142794" y="101600"/>
                </a:lnTo>
                <a:lnTo>
                  <a:pt x="5142794" y="50800"/>
                </a:lnTo>
                <a:lnTo>
                  <a:pt x="5117394" y="50799"/>
                </a:lnTo>
                <a:close/>
              </a:path>
              <a:path extrusionOk="0" h="152400" w="5269865">
                <a:moveTo>
                  <a:pt x="5117394" y="0"/>
                </a:moveTo>
                <a:lnTo>
                  <a:pt x="5117394" y="50799"/>
                </a:lnTo>
                <a:lnTo>
                  <a:pt x="5142794" y="50800"/>
                </a:lnTo>
                <a:lnTo>
                  <a:pt x="5142794" y="101600"/>
                </a:lnTo>
                <a:lnTo>
                  <a:pt x="5218997" y="101598"/>
                </a:lnTo>
                <a:lnTo>
                  <a:pt x="5269794" y="76200"/>
                </a:lnTo>
                <a:lnTo>
                  <a:pt x="5117394" y="0"/>
                </a:lnTo>
                <a:close/>
              </a:path>
              <a:path extrusionOk="0" h="152400" w="5269865">
                <a:moveTo>
                  <a:pt x="0" y="50798"/>
                </a:moveTo>
                <a:lnTo>
                  <a:pt x="0" y="101598"/>
                </a:lnTo>
                <a:lnTo>
                  <a:pt x="5117394" y="101599"/>
                </a:lnTo>
                <a:lnTo>
                  <a:pt x="5117394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1725526" y="1329372"/>
            <a:ext cx="43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 Pass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6" name="Google Shape;3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4375" y="1017735"/>
            <a:ext cx="3937000" cy="4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541" y="2831442"/>
            <a:ext cx="3989920" cy="5232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5"/>
          <p:cNvGrpSpPr/>
          <p:nvPr/>
        </p:nvGrpSpPr>
        <p:grpSpPr>
          <a:xfrm>
            <a:off x="171525" y="1900700"/>
            <a:ext cx="7259954" cy="523200"/>
            <a:chOff x="171525" y="1900700"/>
            <a:chExt cx="7259954" cy="523200"/>
          </a:xfrm>
        </p:grpSpPr>
        <p:pic>
          <p:nvPicPr>
            <p:cNvPr id="309" name="Google Shape;30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78428" y="1900712"/>
              <a:ext cx="5553051" cy="520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5"/>
            <p:cNvSpPr txBox="1"/>
            <p:nvPr/>
          </p:nvSpPr>
          <p:spPr>
            <a:xfrm>
              <a:off x="171525" y="1900700"/>
              <a:ext cx="155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The Loss: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11" name="Google Shape;311;p25"/>
          <p:cNvGrpSpPr/>
          <p:nvPr/>
        </p:nvGrpSpPr>
        <p:grpSpPr>
          <a:xfrm>
            <a:off x="410700" y="1957007"/>
            <a:ext cx="4738447" cy="1422893"/>
            <a:chOff x="4242100" y="3195370"/>
            <a:chExt cx="4738447" cy="1422893"/>
          </a:xfrm>
        </p:grpSpPr>
        <p:grpSp>
          <p:nvGrpSpPr>
            <p:cNvPr id="312" name="Google Shape;312;p25"/>
            <p:cNvGrpSpPr/>
            <p:nvPr/>
          </p:nvGrpSpPr>
          <p:grpSpPr>
            <a:xfrm>
              <a:off x="4242100" y="3618363"/>
              <a:ext cx="4554300" cy="999900"/>
              <a:chOff x="3903125" y="3115338"/>
              <a:chExt cx="4554300" cy="999900"/>
            </a:xfrm>
          </p:grpSpPr>
          <p:sp>
            <p:nvSpPr>
              <p:cNvPr id="313" name="Google Shape;313;p25"/>
              <p:cNvSpPr/>
              <p:nvPr/>
            </p:nvSpPr>
            <p:spPr>
              <a:xfrm>
                <a:off x="3903125" y="3542538"/>
                <a:ext cx="1915800" cy="572700"/>
              </a:xfrm>
              <a:prstGeom prst="rect">
                <a:avLst/>
              </a:prstGeom>
              <a:noFill/>
              <a:ln cap="flat" cmpd="sng" w="38100">
                <a:solidFill>
                  <a:srgbClr val="F4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Helvetica Neue"/>
                    <a:ea typeface="Helvetica Neue"/>
                    <a:cs typeface="Helvetica Neue"/>
                    <a:sym typeface="Helvetica Neue"/>
                  </a:rPr>
                  <a:t>“Ground truth” Q*</a:t>
                </a:r>
                <a:endParaRPr sz="1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14" name="Google Shape;314;p25"/>
              <p:cNvCxnSpPr>
                <a:stCxn id="313" idx="0"/>
                <a:endCxn id="315" idx="2"/>
              </p:cNvCxnSpPr>
              <p:nvPr/>
            </p:nvCxnSpPr>
            <p:spPr>
              <a:xfrm flipH="1" rot="10800000">
                <a:off x="4861025" y="3115338"/>
                <a:ext cx="3596400" cy="427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4CC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15" name="Google Shape;315;p25"/>
            <p:cNvSpPr/>
            <p:nvPr/>
          </p:nvSpPr>
          <p:spPr>
            <a:xfrm>
              <a:off x="8612447" y="3195370"/>
              <a:ext cx="368100" cy="4230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25"/>
          <p:cNvGrpSpPr/>
          <p:nvPr/>
        </p:nvGrpSpPr>
        <p:grpSpPr>
          <a:xfrm>
            <a:off x="2468100" y="1957000"/>
            <a:ext cx="4529059" cy="1422900"/>
            <a:chOff x="5537500" y="3195363"/>
            <a:chExt cx="4529059" cy="1422900"/>
          </a:xfrm>
        </p:grpSpPr>
        <p:grpSp>
          <p:nvGrpSpPr>
            <p:cNvPr id="317" name="Google Shape;317;p25"/>
            <p:cNvGrpSpPr/>
            <p:nvPr/>
          </p:nvGrpSpPr>
          <p:grpSpPr>
            <a:xfrm>
              <a:off x="5537500" y="3618363"/>
              <a:ext cx="3801900" cy="999900"/>
              <a:chOff x="5198525" y="3115338"/>
              <a:chExt cx="3801900" cy="999900"/>
            </a:xfrm>
          </p:grpSpPr>
          <p:sp>
            <p:nvSpPr>
              <p:cNvPr id="318" name="Google Shape;318;p25"/>
              <p:cNvSpPr/>
              <p:nvPr/>
            </p:nvSpPr>
            <p:spPr>
              <a:xfrm>
                <a:off x="5198525" y="3542538"/>
                <a:ext cx="1915800" cy="572700"/>
              </a:xfrm>
              <a:prstGeom prst="rect">
                <a:avLst/>
              </a:prstGeom>
              <a:noFill/>
              <a:ln cap="flat" cmpd="sng" w="38100">
                <a:solidFill>
                  <a:srgbClr val="CFE2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Helvetica Neue"/>
                    <a:ea typeface="Helvetica Neue"/>
                    <a:cs typeface="Helvetica Neue"/>
                    <a:sym typeface="Helvetica Neue"/>
                  </a:rPr>
                  <a:t>Approximation</a:t>
                </a:r>
                <a:endParaRPr sz="1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19" name="Google Shape;319;p25"/>
              <p:cNvCxnSpPr>
                <a:stCxn id="318" idx="0"/>
                <a:endCxn id="320" idx="2"/>
              </p:cNvCxnSpPr>
              <p:nvPr/>
            </p:nvCxnSpPr>
            <p:spPr>
              <a:xfrm flipH="1" rot="10800000">
                <a:off x="6156425" y="3115338"/>
                <a:ext cx="2844000" cy="427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FE2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20" name="Google Shape;320;p25"/>
            <p:cNvSpPr/>
            <p:nvPr/>
          </p:nvSpPr>
          <p:spPr>
            <a:xfrm>
              <a:off x="8612459" y="3195363"/>
              <a:ext cx="1454100" cy="423000"/>
            </a:xfrm>
            <a:prstGeom prst="rect">
              <a:avLst/>
            </a:prstGeom>
            <a:noFill/>
            <a:ln cap="flat" cmpd="sng" w="38100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5"/>
          <p:cNvGrpSpPr/>
          <p:nvPr/>
        </p:nvGrpSpPr>
        <p:grpSpPr>
          <a:xfrm>
            <a:off x="4754100" y="1975713"/>
            <a:ext cx="4078200" cy="1713258"/>
            <a:chOff x="4754100" y="1975713"/>
            <a:chExt cx="4078200" cy="1713258"/>
          </a:xfrm>
        </p:grpSpPr>
        <p:grpSp>
          <p:nvGrpSpPr>
            <p:cNvPr id="322" name="Google Shape;322;p25"/>
            <p:cNvGrpSpPr/>
            <p:nvPr/>
          </p:nvGrpSpPr>
          <p:grpSpPr>
            <a:xfrm>
              <a:off x="4754100" y="1975713"/>
              <a:ext cx="4078200" cy="1404188"/>
              <a:chOff x="4242100" y="3214075"/>
              <a:chExt cx="4078200" cy="1404188"/>
            </a:xfrm>
          </p:grpSpPr>
          <p:grpSp>
            <p:nvGrpSpPr>
              <p:cNvPr id="323" name="Google Shape;323;p25"/>
              <p:cNvGrpSpPr/>
              <p:nvPr/>
            </p:nvGrpSpPr>
            <p:grpSpPr>
              <a:xfrm>
                <a:off x="4242100" y="3636963"/>
                <a:ext cx="4078200" cy="981300"/>
                <a:chOff x="3903125" y="3133938"/>
                <a:chExt cx="4078200" cy="981300"/>
              </a:xfrm>
            </p:grpSpPr>
            <p:sp>
              <p:nvSpPr>
                <p:cNvPr id="324" name="Google Shape;324;p25"/>
                <p:cNvSpPr/>
                <p:nvPr/>
              </p:nvSpPr>
              <p:spPr>
                <a:xfrm>
                  <a:off x="3903125" y="3542538"/>
                  <a:ext cx="4078200" cy="572700"/>
                </a:xfrm>
                <a:prstGeom prst="rect">
                  <a:avLst/>
                </a:prstGeom>
                <a:noFill/>
                <a:ln cap="flat" cmpd="sng" w="38100">
                  <a:solidFill>
                    <a:srgbClr val="D9D2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25" name="Google Shape;325;p25"/>
                <p:cNvCxnSpPr>
                  <a:stCxn id="324" idx="0"/>
                  <a:endCxn id="326" idx="2"/>
                </p:cNvCxnSpPr>
                <p:nvPr/>
              </p:nvCxnSpPr>
              <p:spPr>
                <a:xfrm rot="10800000">
                  <a:off x="4111625" y="3133938"/>
                  <a:ext cx="1830600" cy="408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D9D2E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26" name="Google Shape;326;p25"/>
              <p:cNvSpPr/>
              <p:nvPr/>
            </p:nvSpPr>
            <p:spPr>
              <a:xfrm>
                <a:off x="4266600" y="3214075"/>
                <a:ext cx="368100" cy="423000"/>
              </a:xfrm>
              <a:prstGeom prst="rect">
                <a:avLst/>
              </a:prstGeom>
              <a:noFill/>
              <a:ln cap="flat" cmpd="sng" w="38100">
                <a:solidFill>
                  <a:srgbClr val="D9D2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" name="Google Shape;327;p25"/>
            <p:cNvSpPr/>
            <p:nvPr/>
          </p:nvSpPr>
          <p:spPr>
            <a:xfrm>
              <a:off x="4754100" y="3380871"/>
              <a:ext cx="4078200" cy="308100"/>
            </a:xfrm>
            <a:prstGeom prst="rect">
              <a:avLst/>
            </a:prstGeom>
            <a:noFill/>
            <a:ln cap="flat" cmpd="sng" w="38100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Estimate via value iteration intuition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328" name="Google Shape;32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1368" y="4392066"/>
            <a:ext cx="7158851" cy="4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 rotWithShape="1">
          <a:blip r:embed="rId6">
            <a:alphaModFix/>
          </a:blip>
          <a:srcRect b="0" l="89019" r="10163" t="0"/>
          <a:stretch/>
        </p:blipFill>
        <p:spPr>
          <a:xfrm>
            <a:off x="4107359" y="4392075"/>
            <a:ext cx="58424" cy="4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5"/>
          <p:cNvSpPr txBox="1"/>
          <p:nvPr/>
        </p:nvSpPr>
        <p:spPr>
          <a:xfrm>
            <a:off x="171525" y="4339100"/>
            <a:ext cx="155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Update 𝜽: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1" name="Google Shape;331;p25"/>
          <p:cNvGrpSpPr/>
          <p:nvPr/>
        </p:nvGrpSpPr>
        <p:grpSpPr>
          <a:xfrm>
            <a:off x="4104225" y="4423802"/>
            <a:ext cx="3451800" cy="647672"/>
            <a:chOff x="5380550" y="2846185"/>
            <a:chExt cx="3451800" cy="754072"/>
          </a:xfrm>
        </p:grpSpPr>
        <p:sp>
          <p:nvSpPr>
            <p:cNvPr id="332" name="Google Shape;332;p25"/>
            <p:cNvSpPr/>
            <p:nvPr/>
          </p:nvSpPr>
          <p:spPr>
            <a:xfrm>
              <a:off x="5380550" y="2846185"/>
              <a:ext cx="3451800" cy="444900"/>
            </a:xfrm>
            <a:prstGeom prst="rect">
              <a:avLst/>
            </a:prstGeom>
            <a:noFill/>
            <a:ln cap="flat" cmpd="sng" w="38100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5380550" y="3292157"/>
              <a:ext cx="3451800" cy="308100"/>
            </a:xfrm>
            <a:prstGeom prst="rect">
              <a:avLst/>
            </a:prstGeom>
            <a:noFill/>
            <a:ln cap="flat" cmpd="sng" w="38100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Magnitude of change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34" name="Google Shape;334;p25"/>
          <p:cNvGrpSpPr/>
          <p:nvPr/>
        </p:nvGrpSpPr>
        <p:grpSpPr>
          <a:xfrm>
            <a:off x="7556119" y="4423789"/>
            <a:ext cx="1295461" cy="647672"/>
            <a:chOff x="5380550" y="2846185"/>
            <a:chExt cx="3451800" cy="754072"/>
          </a:xfrm>
        </p:grpSpPr>
        <p:sp>
          <p:nvSpPr>
            <p:cNvPr id="335" name="Google Shape;335;p25"/>
            <p:cNvSpPr/>
            <p:nvPr/>
          </p:nvSpPr>
          <p:spPr>
            <a:xfrm>
              <a:off x="5380550" y="2846185"/>
              <a:ext cx="3451800" cy="444900"/>
            </a:xfrm>
            <a:prstGeom prst="rect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5380550" y="3292157"/>
              <a:ext cx="3451800" cy="308100"/>
            </a:xfrm>
            <a:prstGeom prst="rect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Direction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An Optimal Policy</a:t>
            </a:r>
            <a:endParaRPr/>
          </a:p>
        </p:txBody>
      </p:sp>
      <p:sp>
        <p:nvSpPr>
          <p:cNvPr id="342" name="Google Shape;342;p26"/>
          <p:cNvSpPr txBox="1"/>
          <p:nvPr>
            <p:ph idx="1" type="body"/>
          </p:nvPr>
        </p:nvSpPr>
        <p:spPr>
          <a:xfrm>
            <a:off x="311700" y="1152475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Value Based (e.g., Deep Q-Network)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Implicit Policy</a:t>
            </a:r>
            <a:endParaRPr/>
          </a:p>
        </p:txBody>
      </p:sp>
      <p:grpSp>
        <p:nvGrpSpPr>
          <p:cNvPr id="343" name="Google Shape;343;p26"/>
          <p:cNvGrpSpPr/>
          <p:nvPr/>
        </p:nvGrpSpPr>
        <p:grpSpPr>
          <a:xfrm>
            <a:off x="5036028" y="2537037"/>
            <a:ext cx="2386530" cy="2402596"/>
            <a:chOff x="5036028" y="2537037"/>
            <a:chExt cx="2386530" cy="2402596"/>
          </a:xfrm>
        </p:grpSpPr>
        <p:sp>
          <p:nvSpPr>
            <p:cNvPr id="344" name="Google Shape;344;p26"/>
            <p:cNvSpPr/>
            <p:nvPr/>
          </p:nvSpPr>
          <p:spPr>
            <a:xfrm>
              <a:off x="503602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 txBox="1"/>
            <p:nvPr/>
          </p:nvSpPr>
          <p:spPr>
            <a:xfrm>
              <a:off x="5963367" y="2740902"/>
              <a:ext cx="5295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6" name="Google Shape;346;p26"/>
            <p:cNvSpPr txBox="1"/>
            <p:nvPr/>
          </p:nvSpPr>
          <p:spPr>
            <a:xfrm>
              <a:off x="5225125" y="3873129"/>
              <a:ext cx="11727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47" name="Google Shape;347;p26"/>
          <p:cNvGrpSpPr/>
          <p:nvPr/>
        </p:nvGrpSpPr>
        <p:grpSpPr>
          <a:xfrm>
            <a:off x="6448788" y="2537037"/>
            <a:ext cx="2386530" cy="2402596"/>
            <a:chOff x="6448788" y="2537037"/>
            <a:chExt cx="2386530" cy="2402596"/>
          </a:xfrm>
        </p:grpSpPr>
        <p:sp>
          <p:nvSpPr>
            <p:cNvPr id="348" name="Google Shape;348;p26"/>
            <p:cNvSpPr/>
            <p:nvPr/>
          </p:nvSpPr>
          <p:spPr>
            <a:xfrm>
              <a:off x="644878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 txBox="1"/>
            <p:nvPr/>
          </p:nvSpPr>
          <p:spPr>
            <a:xfrm>
              <a:off x="7349654" y="2740902"/>
              <a:ext cx="5823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0" name="Google Shape;350;p26"/>
            <p:cNvSpPr txBox="1"/>
            <p:nvPr/>
          </p:nvSpPr>
          <p:spPr>
            <a:xfrm>
              <a:off x="7469107" y="3873129"/>
              <a:ext cx="12261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51" name="Google Shape;351;p26"/>
          <p:cNvSpPr txBox="1"/>
          <p:nvPr/>
        </p:nvSpPr>
        <p:spPr>
          <a:xfrm>
            <a:off x="6638747" y="3528455"/>
            <a:ext cx="58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59690" lvl="0" marL="71755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Actor- Critic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26"/>
          <p:cNvSpPr txBox="1"/>
          <p:nvPr>
            <p:ph idx="1" type="body"/>
          </p:nvPr>
        </p:nvSpPr>
        <p:spPr>
          <a:xfrm>
            <a:off x="311700" y="2356344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 Based (e.g., guided policy)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Directly Learn Policy</a:t>
            </a:r>
            <a:endParaRPr/>
          </a:p>
        </p:txBody>
      </p:sp>
      <p:sp>
        <p:nvSpPr>
          <p:cNvPr id="353" name="Google Shape;353;p26"/>
          <p:cNvSpPr txBox="1"/>
          <p:nvPr>
            <p:ph idx="1" type="body"/>
          </p:nvPr>
        </p:nvSpPr>
        <p:spPr>
          <a:xfrm>
            <a:off x="311700" y="3544349"/>
            <a:ext cx="5736300" cy="1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Actor-Critic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Policy</a:t>
            </a:r>
            <a:endParaRPr/>
          </a:p>
        </p:txBody>
      </p:sp>
      <p:sp>
        <p:nvSpPr>
          <p:cNvPr id="354" name="Google Shape;354;p26"/>
          <p:cNvSpPr/>
          <p:nvPr/>
        </p:nvSpPr>
        <p:spPr>
          <a:xfrm>
            <a:off x="222300" y="3541825"/>
            <a:ext cx="3936600" cy="1338900"/>
          </a:xfrm>
          <a:prstGeom prst="rect">
            <a:avLst/>
          </a:prstGeom>
          <a:noFill/>
          <a:ln cap="flat" cmpd="sng" w="38100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An Optimal Policy</a:t>
            </a:r>
            <a:endParaRPr/>
          </a:p>
        </p:txBody>
      </p:sp>
      <p:sp>
        <p:nvSpPr>
          <p:cNvPr id="360" name="Google Shape;360;p27"/>
          <p:cNvSpPr txBox="1"/>
          <p:nvPr>
            <p:ph idx="1" type="body"/>
          </p:nvPr>
        </p:nvSpPr>
        <p:spPr>
          <a:xfrm>
            <a:off x="311700" y="1152475"/>
            <a:ext cx="8625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 gradient intuition: sample trajectories with suboptimal policy, then for high reward trajectories push up action probabilities taken, for low reward trajectories push down action probabilities taken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Problem? Rewards across sometimes literally random trajectories are going to have high variance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Value iteration intuition: for every state-action pair, estimate the best future reward we could get if we chose that action from this state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Problem? Needs a lot of state-action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 Actor-Critic Algorithm</a:t>
            </a:r>
            <a:endParaRPr/>
          </a:p>
        </p:txBody>
      </p:sp>
      <p:sp>
        <p:nvSpPr>
          <p:cNvPr id="366" name="Google Shape;366;p28"/>
          <p:cNvSpPr txBox="1"/>
          <p:nvPr>
            <p:ph idx="1" type="body"/>
          </p:nvPr>
        </p:nvSpPr>
        <p:spPr>
          <a:xfrm>
            <a:off x="311700" y="1152475"/>
            <a:ext cx="8625900" cy="28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Take advantage of the strengths of policy gradients and value iteration while removing some of their weaknesses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particular: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Goal: Reduce variance of policy gradient updates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Method: change the parameter updates to upweight an action proportional to how much better it </a:t>
            </a:r>
            <a:r>
              <a:rPr i="1" lang="en"/>
              <a:t>turned out</a:t>
            </a:r>
            <a:r>
              <a:rPr lang="en"/>
              <a:t> to have been when taken versus our expectation</a:t>
            </a:r>
            <a:endParaRPr/>
          </a:p>
        </p:txBody>
      </p:sp>
      <p:pic>
        <p:nvPicPr>
          <p:cNvPr id="367" name="Google Shape;3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404" y="3973287"/>
            <a:ext cx="4511177" cy="751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8"/>
          <p:cNvGrpSpPr/>
          <p:nvPr/>
        </p:nvGrpSpPr>
        <p:grpSpPr>
          <a:xfrm>
            <a:off x="98800" y="4174425"/>
            <a:ext cx="4563150" cy="813300"/>
            <a:chOff x="4029200" y="3804963"/>
            <a:chExt cx="4563150" cy="813300"/>
          </a:xfrm>
        </p:grpSpPr>
        <p:grpSp>
          <p:nvGrpSpPr>
            <p:cNvPr id="369" name="Google Shape;369;p28"/>
            <p:cNvGrpSpPr/>
            <p:nvPr/>
          </p:nvGrpSpPr>
          <p:grpSpPr>
            <a:xfrm>
              <a:off x="4029200" y="4045563"/>
              <a:ext cx="3516600" cy="572700"/>
              <a:chOff x="3690225" y="3542538"/>
              <a:chExt cx="3516600" cy="572700"/>
            </a:xfrm>
          </p:grpSpPr>
          <p:sp>
            <p:nvSpPr>
              <p:cNvPr id="370" name="Google Shape;370;p28"/>
              <p:cNvSpPr/>
              <p:nvPr/>
            </p:nvSpPr>
            <p:spPr>
              <a:xfrm>
                <a:off x="3690225" y="3542538"/>
                <a:ext cx="2425200" cy="572700"/>
              </a:xfrm>
              <a:prstGeom prst="rect">
                <a:avLst/>
              </a:prstGeom>
              <a:noFill/>
              <a:ln cap="flat" cmpd="sng" w="38100">
                <a:solidFill>
                  <a:srgbClr val="F4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Helvetica Neue"/>
                    <a:ea typeface="Helvetica Neue"/>
                    <a:cs typeface="Helvetica Neue"/>
                    <a:sym typeface="Helvetica Neue"/>
                  </a:rPr>
                  <a:t>Discounted reward achieved from this state</a:t>
                </a:r>
                <a:endParaRPr sz="1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71" name="Google Shape;371;p28"/>
              <p:cNvCxnSpPr>
                <a:stCxn id="370" idx="3"/>
                <a:endCxn id="372" idx="1"/>
              </p:cNvCxnSpPr>
              <p:nvPr/>
            </p:nvCxnSpPr>
            <p:spPr>
              <a:xfrm flipH="1" rot="10800000">
                <a:off x="6115425" y="3588288"/>
                <a:ext cx="1091400" cy="240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4CC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72" name="Google Shape;372;p28"/>
            <p:cNvSpPr/>
            <p:nvPr/>
          </p:nvSpPr>
          <p:spPr>
            <a:xfrm>
              <a:off x="7545650" y="3804963"/>
              <a:ext cx="1046700" cy="5727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28"/>
          <p:cNvGrpSpPr/>
          <p:nvPr/>
        </p:nvGrpSpPr>
        <p:grpSpPr>
          <a:xfrm>
            <a:off x="4792850" y="4062875"/>
            <a:ext cx="3093400" cy="927250"/>
            <a:chOff x="3064500" y="3691013"/>
            <a:chExt cx="3093400" cy="927250"/>
          </a:xfrm>
        </p:grpSpPr>
        <p:grpSp>
          <p:nvGrpSpPr>
            <p:cNvPr id="374" name="Google Shape;374;p28"/>
            <p:cNvGrpSpPr/>
            <p:nvPr/>
          </p:nvGrpSpPr>
          <p:grpSpPr>
            <a:xfrm>
              <a:off x="3652000" y="3977313"/>
              <a:ext cx="2505900" cy="640950"/>
              <a:chOff x="3313025" y="3474288"/>
              <a:chExt cx="2505900" cy="640950"/>
            </a:xfrm>
          </p:grpSpPr>
          <p:sp>
            <p:nvSpPr>
              <p:cNvPr id="375" name="Google Shape;375;p28"/>
              <p:cNvSpPr/>
              <p:nvPr/>
            </p:nvSpPr>
            <p:spPr>
              <a:xfrm>
                <a:off x="3903125" y="3542538"/>
                <a:ext cx="1915800" cy="572700"/>
              </a:xfrm>
              <a:prstGeom prst="rect">
                <a:avLst/>
              </a:prstGeom>
              <a:noFill/>
              <a:ln cap="flat" cmpd="sng" w="38100">
                <a:solidFill>
                  <a:srgbClr val="D9D2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Helvetica Neue"/>
                    <a:ea typeface="Helvetica Neue"/>
                    <a:cs typeface="Helvetica Neue"/>
                    <a:sym typeface="Helvetica Neue"/>
                  </a:rPr>
                  <a:t>Estimate of reward from this state</a:t>
                </a:r>
                <a:endParaRPr sz="1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76" name="Google Shape;376;p28"/>
              <p:cNvCxnSpPr>
                <a:stCxn id="375" idx="1"/>
                <a:endCxn id="377" idx="3"/>
              </p:cNvCxnSpPr>
              <p:nvPr/>
            </p:nvCxnSpPr>
            <p:spPr>
              <a:xfrm rot="10800000">
                <a:off x="3313025" y="3474288"/>
                <a:ext cx="590100" cy="354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9D2E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77" name="Google Shape;377;p28"/>
            <p:cNvSpPr/>
            <p:nvPr/>
          </p:nvSpPr>
          <p:spPr>
            <a:xfrm>
              <a:off x="3064500" y="3691013"/>
              <a:ext cx="587400" cy="572700"/>
            </a:xfrm>
            <a:prstGeom prst="rect">
              <a:avLst/>
            </a:prstGeom>
            <a:noFill/>
            <a:ln cap="flat" cmpd="sng" w="38100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 Actor-Critic Algorithm</a:t>
            </a:r>
            <a:endParaRPr/>
          </a:p>
        </p:txBody>
      </p:sp>
      <p:sp>
        <p:nvSpPr>
          <p:cNvPr id="383" name="Google Shape;383;p29"/>
          <p:cNvSpPr txBox="1"/>
          <p:nvPr>
            <p:ph idx="1" type="body"/>
          </p:nvPr>
        </p:nvSpPr>
        <p:spPr>
          <a:xfrm>
            <a:off x="311700" y="1152475"/>
            <a:ext cx="8625900" cy="17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to estimate the reward we can achieve from a given state?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Use Q-function and value function!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Value function: integrate over quality estimates from all possible actions based on policy probability to take them</a:t>
            </a:r>
            <a:endParaRPr/>
          </a:p>
        </p:txBody>
      </p:sp>
      <p:pic>
        <p:nvPicPr>
          <p:cNvPr id="384" name="Google Shape;3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50" y="2748713"/>
            <a:ext cx="386715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9"/>
          <p:cNvSpPr txBox="1"/>
          <p:nvPr>
            <p:ph idx="1" type="body"/>
          </p:nvPr>
        </p:nvSpPr>
        <p:spPr>
          <a:xfrm>
            <a:off x="311700" y="3590875"/>
            <a:ext cx="86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Then we call the “advantage” an action </a:t>
            </a:r>
            <a:r>
              <a:rPr i="1" lang="en"/>
              <a:t>a</a:t>
            </a:r>
            <a:r>
              <a:rPr lang="en"/>
              <a:t> has at state </a:t>
            </a:r>
            <a:r>
              <a:rPr i="1" lang="en"/>
              <a:t>s</a:t>
            </a:r>
            <a:r>
              <a:rPr lang="en"/>
              <a:t>:</a:t>
            </a:r>
            <a:endParaRPr/>
          </a:p>
        </p:txBody>
      </p:sp>
      <p:pic>
        <p:nvPicPr>
          <p:cNvPr id="386" name="Google Shape;3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3958" y="4011171"/>
            <a:ext cx="3069823" cy="56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 Actor-Critic Algorithm</a:t>
            </a:r>
            <a:endParaRPr/>
          </a:p>
        </p:txBody>
      </p:sp>
      <p:sp>
        <p:nvSpPr>
          <p:cNvPr id="392" name="Google Shape;392;p30"/>
          <p:cNvSpPr txBox="1"/>
          <p:nvPr>
            <p:ph idx="1" type="body"/>
          </p:nvPr>
        </p:nvSpPr>
        <p:spPr>
          <a:xfrm>
            <a:off x="311700" y="1152475"/>
            <a:ext cx="86259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Goal: Reduce variance of policy gradient updates</a:t>
            </a:r>
            <a:endParaRPr/>
          </a:p>
        </p:txBody>
      </p:sp>
      <p:grpSp>
        <p:nvGrpSpPr>
          <p:cNvPr id="393" name="Google Shape;393;p30"/>
          <p:cNvGrpSpPr/>
          <p:nvPr/>
        </p:nvGrpSpPr>
        <p:grpSpPr>
          <a:xfrm>
            <a:off x="1388083" y="1727431"/>
            <a:ext cx="6367824" cy="2154048"/>
            <a:chOff x="3016250" y="3344221"/>
            <a:chExt cx="7429500" cy="2513182"/>
          </a:xfrm>
        </p:grpSpPr>
        <p:pic>
          <p:nvPicPr>
            <p:cNvPr id="394" name="Google Shape;39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6250" y="3384550"/>
              <a:ext cx="6616700" cy="105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49452" y="3344221"/>
              <a:ext cx="896293" cy="765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14732" y="3919872"/>
              <a:ext cx="1534270" cy="1534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14732" y="3919872"/>
              <a:ext cx="1401227" cy="141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38849" y="4052915"/>
              <a:ext cx="1410152" cy="1401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05250" y="5387502"/>
              <a:ext cx="1638300" cy="46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6450" y="5364471"/>
              <a:ext cx="3289300" cy="46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59784" y="3908238"/>
              <a:ext cx="1870213" cy="1555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059784" y="4086619"/>
              <a:ext cx="1785524" cy="137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144473" y="3908238"/>
              <a:ext cx="1785523" cy="1376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30"/>
          <p:cNvSpPr txBox="1"/>
          <p:nvPr>
            <p:ph idx="1" type="body"/>
          </p:nvPr>
        </p:nvSpPr>
        <p:spPr>
          <a:xfrm>
            <a:off x="311700" y="3971875"/>
            <a:ext cx="86259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Method: change the parameter updates to upweight an action proportional to how much better it turned out to have been to take it versus our expectation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 Actor-Critic Algorithm</a:t>
            </a:r>
            <a:endParaRPr/>
          </a:p>
        </p:txBody>
      </p:sp>
      <p:sp>
        <p:nvSpPr>
          <p:cNvPr id="410" name="Google Shape;410;p31"/>
          <p:cNvSpPr txBox="1"/>
          <p:nvPr>
            <p:ph idx="1" type="body"/>
          </p:nvPr>
        </p:nvSpPr>
        <p:spPr>
          <a:xfrm>
            <a:off x="311700" y="1152475"/>
            <a:ext cx="8625900" cy="25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Can we learn Q and Value functions?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Q-Learning + Policy Gradient methods!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Train both an </a:t>
            </a:r>
            <a:r>
              <a:rPr b="1" lang="en"/>
              <a:t>Actor</a:t>
            </a:r>
            <a:r>
              <a:rPr lang="en"/>
              <a:t> (policy) and a </a:t>
            </a:r>
            <a:r>
              <a:rPr b="1" lang="en"/>
              <a:t>Critic</a:t>
            </a:r>
            <a:r>
              <a:rPr lang="en"/>
              <a:t> (Q-function)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Actor: Which action to take?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Critic: How good the action was and how to adjust parameters?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Advantage Function:</a:t>
            </a:r>
            <a:endParaRPr/>
          </a:p>
        </p:txBody>
      </p:sp>
      <p:pic>
        <p:nvPicPr>
          <p:cNvPr id="411" name="Google Shape;4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0526" y="3138349"/>
            <a:ext cx="4314925" cy="4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1"/>
          <p:cNvSpPr txBox="1"/>
          <p:nvPr>
            <p:ph idx="1" type="body"/>
          </p:nvPr>
        </p:nvSpPr>
        <p:spPr>
          <a:xfrm>
            <a:off x="311700" y="3491275"/>
            <a:ext cx="8625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much better is </a:t>
            </a:r>
            <a:r>
              <a:rPr i="1" lang="en"/>
              <a:t>a</a:t>
            </a:r>
            <a:r>
              <a:rPr lang="en"/>
              <a:t> than expected?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Reduces the variance of policy gradient updates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Administrivia: Paper Roleplaying Breakout 2-Pagers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456700" cy="3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These are due the day of your breakout session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Many folks have not turned these in yet, even from two weeks ago; the 5% late day penalties apply to the 2-pagers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 signed up for a breakout session using something </a:t>
            </a:r>
            <a:r>
              <a:rPr i="1" lang="en"/>
              <a:t>other than your username</a:t>
            </a:r>
            <a:r>
              <a:rPr lang="en"/>
              <a:t>, we may have trouble connecting your 2-pager to your session sign up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If you </a:t>
            </a:r>
            <a:r>
              <a:rPr lang="en"/>
              <a:t>have</a:t>
            </a:r>
            <a:r>
              <a:rPr lang="en"/>
              <a:t> turned your 2-pager in but know you signed up for a session using a string other than your username, let us know so we can connect the two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Network with </a:t>
            </a:r>
            <a:r>
              <a:rPr lang="en"/>
              <a:t>Advantage Actor-Critic (A2C)</a:t>
            </a:r>
            <a:endParaRPr/>
          </a:p>
        </p:txBody>
      </p:sp>
      <p:grpSp>
        <p:nvGrpSpPr>
          <p:cNvPr id="418" name="Google Shape;418;p32"/>
          <p:cNvGrpSpPr/>
          <p:nvPr/>
        </p:nvGrpSpPr>
        <p:grpSpPr>
          <a:xfrm>
            <a:off x="271119" y="1870804"/>
            <a:ext cx="5306180" cy="1841829"/>
            <a:chOff x="125014" y="4131152"/>
            <a:chExt cx="6942535" cy="2409825"/>
          </a:xfrm>
        </p:grpSpPr>
        <p:pic>
          <p:nvPicPr>
            <p:cNvPr id="419" name="Google Shape;41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14" y="4285735"/>
              <a:ext cx="2189481" cy="210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32"/>
            <p:cNvSpPr/>
            <p:nvPr/>
          </p:nvSpPr>
          <p:spPr>
            <a:xfrm>
              <a:off x="2311399" y="5259647"/>
              <a:ext cx="534669" cy="152400"/>
            </a:xfrm>
            <a:custGeom>
              <a:rect b="b" l="l" r="r" t="t"/>
              <a:pathLst>
                <a:path extrusionOk="0" h="152400" w="534669">
                  <a:moveTo>
                    <a:pt x="381806" y="101599"/>
                  </a:moveTo>
                  <a:lnTo>
                    <a:pt x="381806" y="152400"/>
                  </a:lnTo>
                  <a:lnTo>
                    <a:pt x="483406" y="101600"/>
                  </a:lnTo>
                  <a:lnTo>
                    <a:pt x="381806" y="101599"/>
                  </a:lnTo>
                  <a:close/>
                </a:path>
                <a:path extrusionOk="0" h="152400" w="534669">
                  <a:moveTo>
                    <a:pt x="381806" y="50799"/>
                  </a:moveTo>
                  <a:lnTo>
                    <a:pt x="381806" y="101599"/>
                  </a:lnTo>
                  <a:lnTo>
                    <a:pt x="407206" y="101600"/>
                  </a:lnTo>
                  <a:lnTo>
                    <a:pt x="407206" y="50800"/>
                  </a:lnTo>
                  <a:lnTo>
                    <a:pt x="381806" y="50799"/>
                  </a:lnTo>
                  <a:close/>
                </a:path>
                <a:path extrusionOk="0" h="152400" w="534669">
                  <a:moveTo>
                    <a:pt x="381806" y="0"/>
                  </a:moveTo>
                  <a:lnTo>
                    <a:pt x="381806" y="50799"/>
                  </a:lnTo>
                  <a:lnTo>
                    <a:pt x="407206" y="50800"/>
                  </a:lnTo>
                  <a:lnTo>
                    <a:pt x="407206" y="101600"/>
                  </a:lnTo>
                  <a:lnTo>
                    <a:pt x="483408" y="101598"/>
                  </a:lnTo>
                  <a:lnTo>
                    <a:pt x="534206" y="76200"/>
                  </a:lnTo>
                  <a:lnTo>
                    <a:pt x="381806" y="0"/>
                  </a:lnTo>
                  <a:close/>
                </a:path>
                <a:path extrusionOk="0" h="152400" w="534669">
                  <a:moveTo>
                    <a:pt x="0" y="50798"/>
                  </a:moveTo>
                  <a:lnTo>
                    <a:pt x="0" y="101598"/>
                  </a:lnTo>
                  <a:lnTo>
                    <a:pt x="381806" y="101599"/>
                  </a:lnTo>
                  <a:lnTo>
                    <a:pt x="381806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1814" y="4487567"/>
              <a:ext cx="3735066" cy="165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32"/>
            <p:cNvSpPr/>
            <p:nvPr/>
          </p:nvSpPr>
          <p:spPr>
            <a:xfrm>
              <a:off x="2895599" y="4131152"/>
              <a:ext cx="4171950" cy="2409825"/>
            </a:xfrm>
            <a:custGeom>
              <a:rect b="b" l="l" r="r" t="t"/>
              <a:pathLst>
                <a:path extrusionOk="0" h="2409825" w="4171950">
                  <a:moveTo>
                    <a:pt x="0" y="0"/>
                  </a:moveTo>
                  <a:lnTo>
                    <a:pt x="4171454" y="0"/>
                  </a:lnTo>
                  <a:lnTo>
                    <a:pt x="4171454" y="2409390"/>
                  </a:lnTo>
                  <a:lnTo>
                    <a:pt x="0" y="24093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2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Deep Reinforcement Learning: Pong from Pixels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24" name="Google Shape;424;p32"/>
          <p:cNvGrpSpPr/>
          <p:nvPr/>
        </p:nvGrpSpPr>
        <p:grpSpPr>
          <a:xfrm>
            <a:off x="1725526" y="2755150"/>
            <a:ext cx="5712782" cy="1512550"/>
            <a:chOff x="1725526" y="2755150"/>
            <a:chExt cx="5712782" cy="1512550"/>
          </a:xfrm>
        </p:grpSpPr>
        <p:grpSp>
          <p:nvGrpSpPr>
            <p:cNvPr id="425" name="Google Shape;425;p32"/>
            <p:cNvGrpSpPr/>
            <p:nvPr/>
          </p:nvGrpSpPr>
          <p:grpSpPr>
            <a:xfrm>
              <a:off x="5812996" y="3207887"/>
              <a:ext cx="1621869" cy="527231"/>
              <a:chOff x="7316862" y="5713850"/>
              <a:chExt cx="2543311" cy="826770"/>
            </a:xfrm>
          </p:grpSpPr>
          <p:sp>
            <p:nvSpPr>
              <p:cNvPr id="426" name="Google Shape;426;p32"/>
              <p:cNvSpPr/>
              <p:nvPr/>
            </p:nvSpPr>
            <p:spPr>
              <a:xfrm>
                <a:off x="7316862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2"/>
              <p:cNvSpPr/>
              <p:nvPr/>
            </p:nvSpPr>
            <p:spPr>
              <a:xfrm>
                <a:off x="8590173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8" name="Google Shape;428;p32"/>
            <p:cNvSpPr txBox="1"/>
            <p:nvPr/>
          </p:nvSpPr>
          <p:spPr>
            <a:xfrm>
              <a:off x="5821008" y="2755150"/>
              <a:ext cx="16173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825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Gradients</a:t>
              </a: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b="1" lang="en" sz="20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0       -0.3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 flipH="1">
              <a:off x="2366139" y="4115300"/>
              <a:ext cx="3451762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 txBox="1"/>
            <p:nvPr/>
          </p:nvSpPr>
          <p:spPr>
            <a:xfrm>
              <a:off x="1725526" y="37677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5D32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Backward Pass</a:t>
              </a:r>
              <a:endParaRPr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31" name="Google Shape;431;p32"/>
          <p:cNvGrpSpPr/>
          <p:nvPr/>
        </p:nvGrpSpPr>
        <p:grpSpPr>
          <a:xfrm>
            <a:off x="1075025" y="1329372"/>
            <a:ext cx="6371437" cy="1440464"/>
            <a:chOff x="1075025" y="1329372"/>
            <a:chExt cx="6371437" cy="1440464"/>
          </a:xfrm>
        </p:grpSpPr>
        <p:sp>
          <p:nvSpPr>
            <p:cNvPr id="432" name="Google Shape;432;p32"/>
            <p:cNvSpPr/>
            <p:nvPr/>
          </p:nvSpPr>
          <p:spPr>
            <a:xfrm>
              <a:off x="1075025" y="1676900"/>
              <a:ext cx="4742879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4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 txBox="1"/>
            <p:nvPr/>
          </p:nvSpPr>
          <p:spPr>
            <a:xfrm>
              <a:off x="1725526" y="13293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Forward Pass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34" name="Google Shape;434;p32"/>
            <p:cNvGrpSpPr/>
            <p:nvPr/>
          </p:nvGrpSpPr>
          <p:grpSpPr>
            <a:xfrm>
              <a:off x="5824592" y="2242605"/>
              <a:ext cx="1621870" cy="527231"/>
              <a:chOff x="7335046" y="4371757"/>
              <a:chExt cx="2543312" cy="826770"/>
            </a:xfrm>
          </p:grpSpPr>
          <p:sp>
            <p:nvSpPr>
              <p:cNvPr id="435" name="Google Shape;435;p32"/>
              <p:cNvSpPr/>
              <p:nvPr/>
            </p:nvSpPr>
            <p:spPr>
              <a:xfrm>
                <a:off x="7335046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8608358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32"/>
            <p:cNvSpPr txBox="1"/>
            <p:nvPr/>
          </p:nvSpPr>
          <p:spPr>
            <a:xfrm>
              <a:off x="5821008" y="1459750"/>
              <a:ext cx="1617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4762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 probabilities of actions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46378" rtl="0" algn="l">
                <a:lnSpc>
                  <a:spcPct val="100000"/>
                </a:lnSpc>
                <a:spcBef>
                  <a:spcPts val="192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-1.2	-0.36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38" name="Google Shape;438;p32"/>
          <p:cNvGrpSpPr/>
          <p:nvPr/>
        </p:nvGrpSpPr>
        <p:grpSpPr>
          <a:xfrm>
            <a:off x="7438308" y="1553050"/>
            <a:ext cx="1316741" cy="503100"/>
            <a:chOff x="7438308" y="1553050"/>
            <a:chExt cx="1316741" cy="503100"/>
          </a:xfrm>
        </p:grpSpPr>
        <p:sp>
          <p:nvSpPr>
            <p:cNvPr id="439" name="Google Shape;439;p32"/>
            <p:cNvSpPr txBox="1"/>
            <p:nvPr/>
          </p:nvSpPr>
          <p:spPr>
            <a:xfrm>
              <a:off x="7915049" y="1553050"/>
              <a:ext cx="840000" cy="479100"/>
            </a:xfrm>
            <a:prstGeom prst="rect">
              <a:avLst/>
            </a:prstGeom>
            <a:solidFill>
              <a:srgbClr val="D9EAD3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Sampled Action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0" name="Google Shape;440;p32"/>
            <p:cNvCxnSpPr>
              <a:stCxn id="437" idx="3"/>
              <a:endCxn id="439" idx="1"/>
            </p:cNvCxnSpPr>
            <p:nvPr/>
          </p:nvCxnSpPr>
          <p:spPr>
            <a:xfrm flipH="1" rot="10800000">
              <a:off x="7438308" y="1792450"/>
              <a:ext cx="476700" cy="2637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1" name="Google Shape;441;p32"/>
          <p:cNvGrpSpPr/>
          <p:nvPr/>
        </p:nvGrpSpPr>
        <p:grpSpPr>
          <a:xfrm>
            <a:off x="7987360" y="2032150"/>
            <a:ext cx="767700" cy="684309"/>
            <a:chOff x="7987360" y="2032150"/>
            <a:chExt cx="767700" cy="684309"/>
          </a:xfrm>
        </p:grpSpPr>
        <p:sp>
          <p:nvSpPr>
            <p:cNvPr id="442" name="Google Shape;442;p32"/>
            <p:cNvSpPr txBox="1"/>
            <p:nvPr/>
          </p:nvSpPr>
          <p:spPr>
            <a:xfrm>
              <a:off x="7987360" y="2391259"/>
              <a:ext cx="767700" cy="325200"/>
            </a:xfrm>
            <a:prstGeom prst="rect">
              <a:avLst/>
            </a:prstGeom>
            <a:solidFill>
              <a:srgbClr val="D9D2E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Loss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43" name="Google Shape;443;p32"/>
            <p:cNvCxnSpPr>
              <a:stCxn id="439" idx="2"/>
              <a:endCxn id="442" idx="0"/>
            </p:cNvCxnSpPr>
            <p:nvPr/>
          </p:nvCxnSpPr>
          <p:spPr>
            <a:xfrm>
              <a:off x="8335049" y="2032150"/>
              <a:ext cx="36300" cy="3591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44" name="Google Shape;444;p32"/>
          <p:cNvSpPr txBox="1"/>
          <p:nvPr/>
        </p:nvSpPr>
        <p:spPr>
          <a:xfrm>
            <a:off x="5746451" y="4432660"/>
            <a:ext cx="3251400" cy="3822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Helvetica Neue"/>
                <a:ea typeface="Helvetica Neue"/>
                <a:cs typeface="Helvetica Neue"/>
                <a:sym typeface="Helvetica Neue"/>
              </a:rPr>
              <a:t>Advantage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= -0.3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32"/>
          <p:cNvSpPr txBox="1"/>
          <p:nvPr/>
        </p:nvSpPr>
        <p:spPr>
          <a:xfrm>
            <a:off x="85475" y="4303925"/>
            <a:ext cx="542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Learn: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𝝿: S → A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for 𝝿 parameterized by 𝝷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48" y="3598876"/>
            <a:ext cx="7093899" cy="766200"/>
          </a:xfrm>
          <a:prstGeom prst="rect">
            <a:avLst/>
          </a:prstGeom>
          <a:noFill/>
          <a:ln cap="flat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47" name="Google Shape;447;p32"/>
          <p:cNvGrpSpPr/>
          <p:nvPr/>
        </p:nvGrpSpPr>
        <p:grpSpPr>
          <a:xfrm>
            <a:off x="4019507" y="3409854"/>
            <a:ext cx="3033000" cy="641100"/>
            <a:chOff x="2571707" y="3409854"/>
            <a:chExt cx="3033000" cy="641100"/>
          </a:xfrm>
        </p:grpSpPr>
        <p:sp>
          <p:nvSpPr>
            <p:cNvPr id="448" name="Google Shape;448;p32"/>
            <p:cNvSpPr/>
            <p:nvPr/>
          </p:nvSpPr>
          <p:spPr>
            <a:xfrm>
              <a:off x="4445507" y="3627954"/>
              <a:ext cx="1159200" cy="4230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9" name="Google Shape;449;p32"/>
            <p:cNvCxnSpPr>
              <a:stCxn id="448" idx="0"/>
              <a:endCxn id="421" idx="2"/>
            </p:cNvCxnSpPr>
            <p:nvPr/>
          </p:nvCxnSpPr>
          <p:spPr>
            <a:xfrm rot="10800000">
              <a:off x="2571707" y="3409854"/>
              <a:ext cx="2453400" cy="218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0" name="Google Shape;450;p32"/>
          <p:cNvGrpSpPr/>
          <p:nvPr/>
        </p:nvGrpSpPr>
        <p:grpSpPr>
          <a:xfrm>
            <a:off x="1921925" y="3632300"/>
            <a:ext cx="3824400" cy="991500"/>
            <a:chOff x="1769525" y="3592029"/>
            <a:chExt cx="3824400" cy="991500"/>
          </a:xfrm>
        </p:grpSpPr>
        <p:sp>
          <p:nvSpPr>
            <p:cNvPr id="451" name="Google Shape;451;p32"/>
            <p:cNvSpPr/>
            <p:nvPr/>
          </p:nvSpPr>
          <p:spPr>
            <a:xfrm>
              <a:off x="1769525" y="3592029"/>
              <a:ext cx="2946900" cy="423000"/>
            </a:xfrm>
            <a:prstGeom prst="rect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2" name="Google Shape;452;p32"/>
            <p:cNvCxnSpPr>
              <a:stCxn id="451" idx="3"/>
              <a:endCxn id="444" idx="1"/>
            </p:cNvCxnSpPr>
            <p:nvPr/>
          </p:nvCxnSpPr>
          <p:spPr>
            <a:xfrm>
              <a:off x="4716425" y="3803529"/>
              <a:ext cx="877500" cy="780000"/>
            </a:xfrm>
            <a:prstGeom prst="straightConnector1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High-profile Recent Example of Deep RL?</a:t>
            </a:r>
            <a:endParaRPr/>
          </a:p>
        </p:txBody>
      </p:sp>
      <p:sp>
        <p:nvSpPr>
          <p:cNvPr id="458" name="Google Shape;458;p33"/>
          <p:cNvSpPr txBox="1"/>
          <p:nvPr>
            <p:ph idx="1" type="body"/>
          </p:nvPr>
        </p:nvSpPr>
        <p:spPr>
          <a:xfrm>
            <a:off x="311700" y="1152475"/>
            <a:ext cx="8520600" cy="3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ChatGPT!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Reinforcement Learning from Human Feedback (RLHF)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Prithviraj Ammanabrolu</a:t>
            </a:r>
            <a:r>
              <a:rPr lang="en"/>
              <a:t> was doing it before it was cool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Upshot: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Remember the core function of a language model?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Autoregressive language model?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p(w</a:t>
            </a:r>
            <a:r>
              <a:rPr baseline="-25000" lang="en"/>
              <a:t>i</a:t>
            </a:r>
            <a:r>
              <a:rPr lang="en"/>
              <a:t>|w</a:t>
            </a:r>
            <a:r>
              <a:rPr baseline="-25000" lang="en"/>
              <a:t>i-1</a:t>
            </a:r>
            <a:r>
              <a:rPr lang="en"/>
              <a:t>w</a:t>
            </a:r>
            <a:r>
              <a:rPr baseline="-25000" lang="en"/>
              <a:t>i-2</a:t>
            </a:r>
            <a:r>
              <a:rPr lang="en"/>
              <a:t>…w</a:t>
            </a:r>
            <a:r>
              <a:rPr baseline="-25000" lang="en"/>
              <a:t>1</a:t>
            </a:r>
            <a:r>
              <a:rPr lang="en"/>
              <a:t>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… 𝝿(a|s) for next word </a:t>
            </a:r>
            <a:r>
              <a:rPr i="1" lang="en"/>
              <a:t>actions</a:t>
            </a:r>
            <a:r>
              <a:rPr lang="en"/>
              <a:t> and context </a:t>
            </a:r>
            <a:r>
              <a:rPr i="1" lang="en"/>
              <a:t>states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ChatGPT training uses a policy gradient fine-tuning approach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High-profile Recent Example of Deep 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4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Illustrating Reinforcement Learning from Human Feedback (RLHF)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5" name="Google Shape;465;p34"/>
          <p:cNvPicPr preferRelativeResize="0"/>
          <p:nvPr/>
        </p:nvPicPr>
        <p:blipFill rotWithShape="1">
          <a:blip r:embed="rId4">
            <a:alphaModFix/>
          </a:blip>
          <a:srcRect b="43642" l="0" r="0" t="0"/>
          <a:stretch/>
        </p:blipFill>
        <p:spPr>
          <a:xfrm>
            <a:off x="93825" y="974750"/>
            <a:ext cx="5362050" cy="27894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6" name="Google Shape;466;p34"/>
          <p:cNvPicPr preferRelativeResize="0"/>
          <p:nvPr/>
        </p:nvPicPr>
        <p:blipFill rotWithShape="1">
          <a:blip r:embed="rId4">
            <a:alphaModFix/>
          </a:blip>
          <a:srcRect b="0" l="0" r="0" t="56356"/>
          <a:stretch/>
        </p:blipFill>
        <p:spPr>
          <a:xfrm>
            <a:off x="3555239" y="2571750"/>
            <a:ext cx="5543461" cy="22332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Proximal Policy Optimization (PPO)</a:t>
            </a:r>
            <a:endParaRPr/>
          </a:p>
        </p:txBody>
      </p:sp>
      <p:sp>
        <p:nvSpPr>
          <p:cNvPr id="472" name="Google Shape;472;p35"/>
          <p:cNvSpPr txBox="1"/>
          <p:nvPr>
            <p:ph idx="1" type="body"/>
          </p:nvPr>
        </p:nvSpPr>
        <p:spPr>
          <a:xfrm>
            <a:off x="311700" y="1152475"/>
            <a:ext cx="85206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 gradient:</a:t>
            </a:r>
            <a:endParaRPr/>
          </a:p>
        </p:txBody>
      </p:sp>
      <p:sp>
        <p:nvSpPr>
          <p:cNvPr id="473" name="Google Shape;473;p35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Proximal Policy Optimization (PPO) Explained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4" name="Google Shape;4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725" y="1259083"/>
            <a:ext cx="2972821" cy="39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511" y="1187125"/>
            <a:ext cx="1889864" cy="38222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5"/>
          <p:cNvSpPr txBox="1"/>
          <p:nvPr>
            <p:ph idx="1" type="body"/>
          </p:nvPr>
        </p:nvSpPr>
        <p:spPr>
          <a:xfrm>
            <a:off x="311700" y="1609675"/>
            <a:ext cx="8520600" cy="32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Selecting a learning rate is a challenge; hard to pick a good learning rate given high variance in rewards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+ Policy gradient has us toss trajectories after iterations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PPO seeks to address these drawbacks.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popular implementation right now is called “Clipped PPO”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Upshot: </a:t>
            </a:r>
            <a:r>
              <a:rPr lang="en"/>
              <a:t>dynamically</a:t>
            </a:r>
            <a:r>
              <a:rPr lang="en"/>
              <a:t> adjust learning updates and keep past </a:t>
            </a:r>
            <a:r>
              <a:rPr lang="en"/>
              <a:t>samples</a:t>
            </a:r>
            <a:r>
              <a:rPr lang="en"/>
              <a:t> around as long as they seem ‘trustworthy’ even as the policy changes so we can learn more efficiently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from Human Feedback (RLHF)</a:t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Illustrating Reinforcement Learning from Human Feedback (RLHF)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3" name="Google Shape;483;p36"/>
          <p:cNvPicPr preferRelativeResize="0"/>
          <p:nvPr/>
        </p:nvPicPr>
        <p:blipFill rotWithShape="1">
          <a:blip r:embed="rId4">
            <a:alphaModFix/>
          </a:blip>
          <a:srcRect b="0" l="35922" r="0" t="51376"/>
          <a:stretch/>
        </p:blipFill>
        <p:spPr>
          <a:xfrm>
            <a:off x="1443800" y="2707100"/>
            <a:ext cx="2483651" cy="14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6"/>
          <p:cNvPicPr preferRelativeResize="0"/>
          <p:nvPr/>
        </p:nvPicPr>
        <p:blipFill rotWithShape="1">
          <a:blip r:embed="rId4">
            <a:alphaModFix/>
          </a:blip>
          <a:srcRect b="48625" l="35922" r="0" t="0"/>
          <a:stretch/>
        </p:blipFill>
        <p:spPr>
          <a:xfrm>
            <a:off x="1443800" y="1203150"/>
            <a:ext cx="2483651" cy="15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6"/>
          <p:cNvPicPr preferRelativeResize="0"/>
          <p:nvPr/>
        </p:nvPicPr>
        <p:blipFill rotWithShape="1">
          <a:blip r:embed="rId4">
            <a:alphaModFix/>
          </a:blip>
          <a:srcRect b="0" l="0" r="64076" t="0"/>
          <a:stretch/>
        </p:blipFill>
        <p:spPr>
          <a:xfrm>
            <a:off x="51375" y="1203150"/>
            <a:ext cx="1392425" cy="2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6"/>
          <p:cNvPicPr preferRelativeResize="0"/>
          <p:nvPr/>
        </p:nvPicPr>
        <p:blipFill rotWithShape="1">
          <a:blip r:embed="rId5">
            <a:alphaModFix/>
          </a:blip>
          <a:srcRect b="27525" l="0" r="41954" t="0"/>
          <a:stretch/>
        </p:blipFill>
        <p:spPr>
          <a:xfrm>
            <a:off x="4267200" y="1017725"/>
            <a:ext cx="2522049" cy="2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6"/>
          <p:cNvPicPr preferRelativeResize="0"/>
          <p:nvPr/>
        </p:nvPicPr>
        <p:blipFill rotWithShape="1">
          <a:blip r:embed="rId5">
            <a:alphaModFix/>
          </a:blip>
          <a:srcRect b="0" l="0" r="41954" t="72473"/>
          <a:stretch/>
        </p:blipFill>
        <p:spPr>
          <a:xfrm>
            <a:off x="4267200" y="3704000"/>
            <a:ext cx="25220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6"/>
          <p:cNvPicPr preferRelativeResize="0"/>
          <p:nvPr/>
        </p:nvPicPr>
        <p:blipFill rotWithShape="1">
          <a:blip r:embed="rId5">
            <a:alphaModFix/>
          </a:blip>
          <a:srcRect b="0" l="58046" r="0" t="26335"/>
          <a:stretch/>
        </p:blipFill>
        <p:spPr>
          <a:xfrm>
            <a:off x="6789250" y="1993800"/>
            <a:ext cx="1822850" cy="27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7"/>
          <p:cNvSpPr/>
          <p:nvPr/>
        </p:nvSpPr>
        <p:spPr>
          <a:xfrm>
            <a:off x="-250200" y="-49075"/>
            <a:ext cx="9451200" cy="550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7"/>
          <p:cNvSpPr/>
          <p:nvPr/>
        </p:nvSpPr>
        <p:spPr>
          <a:xfrm>
            <a:off x="1063475" y="759625"/>
            <a:ext cx="7815000" cy="4577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7"/>
          <p:cNvSpPr/>
          <p:nvPr/>
        </p:nvSpPr>
        <p:spPr>
          <a:xfrm>
            <a:off x="3836100" y="237375"/>
            <a:ext cx="4719300" cy="4906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7"/>
          <p:cNvSpPr/>
          <p:nvPr/>
        </p:nvSpPr>
        <p:spPr>
          <a:xfrm>
            <a:off x="123450" y="2620700"/>
            <a:ext cx="3921600" cy="25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"/>
          <p:cNvSpPr/>
          <p:nvPr/>
        </p:nvSpPr>
        <p:spPr>
          <a:xfrm>
            <a:off x="4405825" y="2463950"/>
            <a:ext cx="3665100" cy="2679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"/>
          <p:cNvSpPr/>
          <p:nvPr/>
        </p:nvSpPr>
        <p:spPr>
          <a:xfrm>
            <a:off x="4738175" y="3597800"/>
            <a:ext cx="2848500" cy="15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7"/>
          <p:cNvSpPr txBox="1"/>
          <p:nvPr>
            <p:ph idx="1" type="body"/>
          </p:nvPr>
        </p:nvSpPr>
        <p:spPr>
          <a:xfrm>
            <a:off x="413650" y="1367800"/>
            <a:ext cx="11886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f(x)=y</a:t>
            </a:r>
            <a:endParaRPr sz="2000"/>
          </a:p>
        </p:txBody>
      </p:sp>
      <p:sp>
        <p:nvSpPr>
          <p:cNvPr id="500" name="Google Shape;500;p37"/>
          <p:cNvSpPr txBox="1"/>
          <p:nvPr>
            <p:ph idx="1" type="body"/>
          </p:nvPr>
        </p:nvSpPr>
        <p:spPr>
          <a:xfrm>
            <a:off x="1885800" y="1519250"/>
            <a:ext cx="1950300" cy="7923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)=</a:t>
            </a:r>
            <a:r>
              <a:rPr b="1" lang="en" sz="2000"/>
              <a:t>y</a:t>
            </a:r>
            <a:endParaRPr b="1" sz="2000"/>
          </a:p>
        </p:txBody>
      </p:sp>
      <p:sp>
        <p:nvSpPr>
          <p:cNvPr id="501" name="Google Shape;501;p37"/>
          <p:cNvSpPr txBox="1"/>
          <p:nvPr>
            <p:ph idx="1" type="body"/>
          </p:nvPr>
        </p:nvSpPr>
        <p:spPr>
          <a:xfrm>
            <a:off x="4991300" y="1414100"/>
            <a:ext cx="26541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ɸ</a:t>
            </a:r>
            <a:r>
              <a:rPr baseline="-25000" lang="en" sz="2000"/>
              <a:t>x</a:t>
            </a:r>
            <a:r>
              <a:rPr lang="en" sz="2000"/>
              <a:t>(X) ✕ </a:t>
            </a:r>
            <a:r>
              <a:rPr lang="en"/>
              <a:t>Θ</a:t>
            </a:r>
            <a:r>
              <a:rPr lang="en" sz="2000"/>
              <a:t> → ɸ</a:t>
            </a:r>
            <a:r>
              <a:rPr baseline="-25000" lang="en" sz="2000"/>
              <a:t>y</a:t>
            </a:r>
            <a:r>
              <a:rPr lang="en" sz="2000"/>
              <a:t>(Y);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</a:t>
            </a:r>
            <a:r>
              <a:rPr b="1" lang="en" sz="2000"/>
              <a:t>x</a:t>
            </a:r>
            <a:r>
              <a:rPr lang="en" sz="2000"/>
              <a:t>;</a:t>
            </a:r>
            <a:r>
              <a:rPr lang="en"/>
              <a:t>θ)=</a:t>
            </a:r>
            <a:r>
              <a:rPr b="1" lang="en"/>
              <a:t>y</a:t>
            </a:r>
            <a:endParaRPr b="1" sz="2000"/>
          </a:p>
        </p:txBody>
      </p:sp>
      <p:sp>
        <p:nvSpPr>
          <p:cNvPr id="502" name="Google Shape;502;p37"/>
          <p:cNvSpPr txBox="1"/>
          <p:nvPr>
            <p:ph idx="1" type="body"/>
          </p:nvPr>
        </p:nvSpPr>
        <p:spPr>
          <a:xfrm>
            <a:off x="4609575" y="2892902"/>
            <a:ext cx="3271800" cy="7239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503" name="Google Shape;503;p37"/>
          <p:cNvSpPr txBox="1"/>
          <p:nvPr>
            <p:ph idx="1" type="body"/>
          </p:nvPr>
        </p:nvSpPr>
        <p:spPr>
          <a:xfrm>
            <a:off x="4510770" y="251330"/>
            <a:ext cx="3437700" cy="10026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f: X ✕ </a:t>
            </a:r>
            <a:r>
              <a:rPr lang="en"/>
              <a:t>Θ</a:t>
            </a:r>
            <a:r>
              <a:rPr lang="en" sz="2000"/>
              <a:t> → Y;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f(x;</a:t>
            </a:r>
            <a:r>
              <a:rPr lang="en"/>
              <a:t>θ)=y; θ∈Θ for model M</a:t>
            </a:r>
            <a:endParaRPr sz="2000"/>
          </a:p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4462675" y="4073400"/>
            <a:ext cx="3551400" cy="607200"/>
          </a:xfrm>
          <a:prstGeom prst="rect">
            <a:avLst/>
          </a:prstGeom>
          <a:solidFill>
            <a:srgbClr val="000000">
              <a:alpha val="17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θ</a:t>
            </a:r>
            <a:r>
              <a:rPr baseline="30000" lang="en"/>
              <a:t>*</a:t>
            </a:r>
            <a:r>
              <a:rPr lang="en"/>
              <a:t>=min</a:t>
            </a:r>
            <a:r>
              <a:rPr baseline="-25000" lang="en"/>
              <a:t>θ∈Θ</a:t>
            </a:r>
            <a:r>
              <a:rPr lang="en"/>
              <a:t>(Σ</a:t>
            </a:r>
            <a:r>
              <a:rPr baseline="-25000" lang="en"/>
              <a:t>(x,y)∈D</a:t>
            </a:r>
            <a:r>
              <a:rPr lang="en"/>
              <a:t>L(f(</a:t>
            </a:r>
            <a:r>
              <a:rPr b="1" lang="en"/>
              <a:t>x</a:t>
            </a:r>
            <a:r>
              <a:rPr lang="en"/>
              <a:t>;θ), </a:t>
            </a:r>
            <a:r>
              <a:rPr b="1" lang="en"/>
              <a:t>y</a:t>
            </a:r>
            <a:r>
              <a:rPr lang="en"/>
              <a:t>)))</a:t>
            </a:r>
            <a:endParaRPr sz="2000"/>
          </a:p>
        </p:txBody>
      </p:sp>
      <p:sp>
        <p:nvSpPr>
          <p:cNvPr id="505" name="Google Shape;505;p37"/>
          <p:cNvSpPr txBox="1"/>
          <p:nvPr>
            <p:ph idx="1" type="body"/>
          </p:nvPr>
        </p:nvSpPr>
        <p:spPr>
          <a:xfrm>
            <a:off x="123450" y="2620700"/>
            <a:ext cx="39216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DL enables function approximation for </a:t>
            </a:r>
            <a:r>
              <a:rPr i="1" lang="en" sz="2000"/>
              <a:t>f</a:t>
            </a:r>
            <a:r>
              <a:rPr lang="en" sz="2000"/>
              <a:t> and is constrained by: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 representation ɸ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Model architecture 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Loss function L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Optimization algorithm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Training data D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sp>
        <p:nvSpPr>
          <p:cNvPr id="511" name="Google Shape;511;p3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 can: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Squeeze your input and output into numerical representations (e.g., vectors)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Compose neural layers that eat something shaped like the input and spit out something shaped like the output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Define a loss function and apply an optimizer that are valid in the underlying problem and model space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Your DL model will train and loss will go down, </a:t>
            </a:r>
            <a:r>
              <a:rPr i="1" lang="en"/>
              <a:t>even if you aren’t actually solving the problem you wanted to solve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Problems for Machine Learning</a:t>
            </a:r>
            <a:endParaRPr/>
          </a:p>
        </p:txBody>
      </p:sp>
      <p:sp>
        <p:nvSpPr>
          <p:cNvPr id="517" name="Google Shape;517;p39"/>
          <p:cNvSpPr txBox="1"/>
          <p:nvPr>
            <p:ph idx="1" type="body"/>
          </p:nvPr>
        </p:nvSpPr>
        <p:spPr>
          <a:xfrm>
            <a:off x="311700" y="1152475"/>
            <a:ext cx="8520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the most general formulation of the goal of Machine Learning we can express?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Given an input </a:t>
            </a:r>
            <a:r>
              <a:rPr i="1" lang="en"/>
              <a:t>x∈X</a:t>
            </a:r>
            <a:r>
              <a:rPr lang="en"/>
              <a:t>, produce a desired output </a:t>
            </a:r>
            <a:r>
              <a:rPr i="1" lang="en"/>
              <a:t>y∈Y</a:t>
            </a:r>
            <a:r>
              <a:rPr lang="en"/>
              <a:t>, using a </a:t>
            </a:r>
            <a:r>
              <a:rPr i="1" lang="en"/>
              <a:t>learned function</a:t>
            </a:r>
            <a:r>
              <a:rPr lang="en"/>
              <a:t> </a:t>
            </a:r>
            <a:r>
              <a:rPr i="1" lang="en"/>
              <a:t>f(x)≈y</a:t>
            </a:r>
            <a:r>
              <a:rPr lang="en"/>
              <a:t>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What’s a simple, non-degenerate learned function?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First assume we can transform input x into a </a:t>
            </a:r>
            <a:r>
              <a:rPr i="1" lang="en"/>
              <a:t>vector representation, ɸ(x)=</a:t>
            </a:r>
            <a:r>
              <a:rPr b="1" i="1" lang="en"/>
              <a:t>x</a:t>
            </a:r>
            <a:endParaRPr b="1" i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Then we can study a simple linear model: </a:t>
            </a:r>
            <a:r>
              <a:rPr i="1" lang="en"/>
              <a:t>f(ɸ(x))=Wɸ(x)+b</a:t>
            </a:r>
            <a:endParaRPr i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"/>
              <a:t>Weight matrix </a:t>
            </a:r>
            <a:r>
              <a:rPr lang="en"/>
              <a:t>W, </a:t>
            </a:r>
            <a:r>
              <a:rPr i="1" lang="en"/>
              <a:t>bias vector</a:t>
            </a:r>
            <a:r>
              <a:rPr lang="en"/>
              <a:t> 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;θ)=𝝈(W</a:t>
            </a:r>
            <a:r>
              <a:rPr b="1" lang="en"/>
              <a:t>x</a:t>
            </a:r>
            <a:r>
              <a:rPr lang="en"/>
              <a:t>+</a:t>
            </a:r>
            <a:r>
              <a:rPr b="1" lang="en"/>
              <a:t>b</a:t>
            </a:r>
            <a:r>
              <a:rPr lang="en"/>
              <a:t> )</a:t>
            </a:r>
            <a:endParaRPr/>
          </a:p>
        </p:txBody>
      </p:sp>
      <p:grpSp>
        <p:nvGrpSpPr>
          <p:cNvPr id="523" name="Google Shape;523;p40"/>
          <p:cNvGrpSpPr/>
          <p:nvPr/>
        </p:nvGrpSpPr>
        <p:grpSpPr>
          <a:xfrm>
            <a:off x="1246650" y="1296913"/>
            <a:ext cx="776100" cy="3282588"/>
            <a:chOff x="1246650" y="1296913"/>
            <a:chExt cx="776100" cy="3282588"/>
          </a:xfrm>
        </p:grpSpPr>
        <p:sp>
          <p:nvSpPr>
            <p:cNvPr id="524" name="Google Shape;524;p40"/>
            <p:cNvSpPr/>
            <p:nvPr/>
          </p:nvSpPr>
          <p:spPr>
            <a:xfrm>
              <a:off x="1411800" y="17477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1411800" y="23442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1411800" y="29407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1411800" y="35372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1411800" y="41337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 txBox="1"/>
            <p:nvPr/>
          </p:nvSpPr>
          <p:spPr>
            <a:xfrm>
              <a:off x="1246650" y="1296913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(x)=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30" name="Google Shape;530;p40"/>
          <p:cNvGrpSpPr/>
          <p:nvPr/>
        </p:nvGrpSpPr>
        <p:grpSpPr>
          <a:xfrm>
            <a:off x="1857600" y="1970500"/>
            <a:ext cx="1430400" cy="2386100"/>
            <a:chOff x="1857600" y="1970500"/>
            <a:chExt cx="1430400" cy="2386100"/>
          </a:xfrm>
        </p:grpSpPr>
        <p:cxnSp>
          <p:nvCxnSpPr>
            <p:cNvPr id="531" name="Google Shape;531;p40"/>
            <p:cNvCxnSpPr>
              <a:stCxn id="524" idx="6"/>
              <a:endCxn id="532" idx="2"/>
            </p:cNvCxnSpPr>
            <p:nvPr/>
          </p:nvCxnSpPr>
          <p:spPr>
            <a:xfrm>
              <a:off x="1857600" y="1970600"/>
              <a:ext cx="14304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3" name="Google Shape;533;p40"/>
            <p:cNvCxnSpPr>
              <a:stCxn id="525" idx="6"/>
              <a:endCxn id="532" idx="2"/>
            </p:cNvCxnSpPr>
            <p:nvPr/>
          </p:nvCxnSpPr>
          <p:spPr>
            <a:xfrm>
              <a:off x="1857600" y="2567100"/>
              <a:ext cx="14304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4" name="Google Shape;534;p40"/>
            <p:cNvCxnSpPr>
              <a:stCxn id="526" idx="6"/>
              <a:endCxn id="532" idx="2"/>
            </p:cNvCxnSpPr>
            <p:nvPr/>
          </p:nvCxnSpPr>
          <p:spPr>
            <a:xfrm>
              <a:off x="1857600" y="3163600"/>
              <a:ext cx="143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5" name="Google Shape;535;p40"/>
            <p:cNvCxnSpPr>
              <a:stCxn id="527" idx="6"/>
              <a:endCxn id="532" idx="2"/>
            </p:cNvCxnSpPr>
            <p:nvPr/>
          </p:nvCxnSpPr>
          <p:spPr>
            <a:xfrm flipH="1" rot="10800000">
              <a:off x="1857600" y="3163700"/>
              <a:ext cx="14304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6" name="Google Shape;536;p40"/>
            <p:cNvCxnSpPr>
              <a:stCxn id="528" idx="6"/>
              <a:endCxn id="532" idx="2"/>
            </p:cNvCxnSpPr>
            <p:nvPr/>
          </p:nvCxnSpPr>
          <p:spPr>
            <a:xfrm flipH="1" rot="10800000">
              <a:off x="1857600" y="3163500"/>
              <a:ext cx="14304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7" name="Google Shape;537;p40"/>
            <p:cNvCxnSpPr>
              <a:stCxn id="524" idx="6"/>
              <a:endCxn id="538" idx="2"/>
            </p:cNvCxnSpPr>
            <p:nvPr/>
          </p:nvCxnSpPr>
          <p:spPr>
            <a:xfrm>
              <a:off x="1857600" y="1970600"/>
              <a:ext cx="14304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9" name="Google Shape;539;p40"/>
            <p:cNvCxnSpPr>
              <a:stCxn id="525" idx="6"/>
              <a:endCxn id="538" idx="2"/>
            </p:cNvCxnSpPr>
            <p:nvPr/>
          </p:nvCxnSpPr>
          <p:spPr>
            <a:xfrm>
              <a:off x="1857600" y="2567100"/>
              <a:ext cx="143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0" name="Google Shape;540;p40"/>
            <p:cNvCxnSpPr>
              <a:stCxn id="526" idx="6"/>
              <a:endCxn id="538" idx="2"/>
            </p:cNvCxnSpPr>
            <p:nvPr/>
          </p:nvCxnSpPr>
          <p:spPr>
            <a:xfrm flipH="1" rot="10800000">
              <a:off x="1857600" y="2567200"/>
              <a:ext cx="14304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1" name="Google Shape;541;p40"/>
            <p:cNvCxnSpPr>
              <a:stCxn id="527" idx="6"/>
              <a:endCxn id="538" idx="2"/>
            </p:cNvCxnSpPr>
            <p:nvPr/>
          </p:nvCxnSpPr>
          <p:spPr>
            <a:xfrm flipH="1" rot="10800000">
              <a:off x="1857600" y="2567000"/>
              <a:ext cx="14304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2" name="Google Shape;542;p40"/>
            <p:cNvCxnSpPr>
              <a:stCxn id="528" idx="6"/>
              <a:endCxn id="538" idx="2"/>
            </p:cNvCxnSpPr>
            <p:nvPr/>
          </p:nvCxnSpPr>
          <p:spPr>
            <a:xfrm flipH="1" rot="10800000">
              <a:off x="1857600" y="2567100"/>
              <a:ext cx="1430400" cy="178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3" name="Google Shape;543;p40"/>
            <p:cNvCxnSpPr>
              <a:stCxn id="524" idx="6"/>
              <a:endCxn id="544" idx="2"/>
            </p:cNvCxnSpPr>
            <p:nvPr/>
          </p:nvCxnSpPr>
          <p:spPr>
            <a:xfrm>
              <a:off x="1857600" y="1970600"/>
              <a:ext cx="143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5" name="Google Shape;545;p40"/>
            <p:cNvCxnSpPr>
              <a:stCxn id="525" idx="6"/>
              <a:endCxn id="544" idx="2"/>
            </p:cNvCxnSpPr>
            <p:nvPr/>
          </p:nvCxnSpPr>
          <p:spPr>
            <a:xfrm flipH="1" rot="10800000">
              <a:off x="1857600" y="1970700"/>
              <a:ext cx="14304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6" name="Google Shape;546;p40"/>
            <p:cNvCxnSpPr>
              <a:stCxn id="526" idx="6"/>
              <a:endCxn id="544" idx="2"/>
            </p:cNvCxnSpPr>
            <p:nvPr/>
          </p:nvCxnSpPr>
          <p:spPr>
            <a:xfrm flipH="1" rot="10800000">
              <a:off x="1857600" y="1970500"/>
              <a:ext cx="14304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7" name="Google Shape;547;p40"/>
            <p:cNvCxnSpPr>
              <a:stCxn id="527" idx="6"/>
              <a:endCxn id="544" idx="2"/>
            </p:cNvCxnSpPr>
            <p:nvPr/>
          </p:nvCxnSpPr>
          <p:spPr>
            <a:xfrm flipH="1" rot="10800000">
              <a:off x="1857600" y="1970600"/>
              <a:ext cx="1430400" cy="178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8" name="Google Shape;548;p40"/>
            <p:cNvCxnSpPr>
              <a:stCxn id="528" idx="6"/>
              <a:endCxn id="544" idx="2"/>
            </p:cNvCxnSpPr>
            <p:nvPr/>
          </p:nvCxnSpPr>
          <p:spPr>
            <a:xfrm flipH="1" rot="10800000">
              <a:off x="1857600" y="1970700"/>
              <a:ext cx="1430400" cy="238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49" name="Google Shape;549;p40"/>
          <p:cNvGrpSpPr/>
          <p:nvPr/>
        </p:nvGrpSpPr>
        <p:grpSpPr>
          <a:xfrm>
            <a:off x="3110370" y="1296913"/>
            <a:ext cx="776100" cy="2089588"/>
            <a:chOff x="3110370" y="1296913"/>
            <a:chExt cx="776100" cy="2089588"/>
          </a:xfrm>
        </p:grpSpPr>
        <p:sp>
          <p:nvSpPr>
            <p:cNvPr id="544" name="Google Shape;544;p40"/>
            <p:cNvSpPr/>
            <p:nvPr/>
          </p:nvSpPr>
          <p:spPr>
            <a:xfrm>
              <a:off x="3288050" y="1747700"/>
              <a:ext cx="445800" cy="445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3288050" y="2344200"/>
              <a:ext cx="445800" cy="445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3288050" y="2940700"/>
              <a:ext cx="445800" cy="445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 txBox="1"/>
            <p:nvPr/>
          </p:nvSpPr>
          <p:spPr>
            <a:xfrm>
              <a:off x="3110370" y="1296913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51" name="Google Shape;551;p40"/>
          <p:cNvGrpSpPr/>
          <p:nvPr/>
        </p:nvGrpSpPr>
        <p:grpSpPr>
          <a:xfrm>
            <a:off x="4135545" y="1296913"/>
            <a:ext cx="776100" cy="3626663"/>
            <a:chOff x="4135545" y="1296913"/>
            <a:chExt cx="776100" cy="3626663"/>
          </a:xfrm>
        </p:grpSpPr>
        <p:sp>
          <p:nvSpPr>
            <p:cNvPr id="552" name="Google Shape;552;p40"/>
            <p:cNvSpPr/>
            <p:nvPr/>
          </p:nvSpPr>
          <p:spPr>
            <a:xfrm>
              <a:off x="4342325" y="3284775"/>
              <a:ext cx="445800" cy="445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4342325" y="3881275"/>
              <a:ext cx="445800" cy="445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4342325" y="4477775"/>
              <a:ext cx="445800" cy="445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 txBox="1"/>
            <p:nvPr/>
          </p:nvSpPr>
          <p:spPr>
            <a:xfrm>
              <a:off x="4135545" y="1296913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56" name="Google Shape;556;p40"/>
          <p:cNvGrpSpPr/>
          <p:nvPr/>
        </p:nvGrpSpPr>
        <p:grpSpPr>
          <a:xfrm>
            <a:off x="3733850" y="1296913"/>
            <a:ext cx="2374945" cy="3403763"/>
            <a:chOff x="3733850" y="1296913"/>
            <a:chExt cx="2374945" cy="3403763"/>
          </a:xfrm>
        </p:grpSpPr>
        <p:sp>
          <p:nvSpPr>
            <p:cNvPr id="557" name="Google Shape;557;p40"/>
            <p:cNvSpPr/>
            <p:nvPr/>
          </p:nvSpPr>
          <p:spPr>
            <a:xfrm>
              <a:off x="5497850" y="1747700"/>
              <a:ext cx="445800" cy="445800"/>
            </a:xfrm>
            <a:prstGeom prst="ellipse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5497850" y="2344200"/>
              <a:ext cx="445800" cy="445800"/>
            </a:xfrm>
            <a:prstGeom prst="ellipse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5497850" y="2940700"/>
              <a:ext cx="445800" cy="445800"/>
            </a:xfrm>
            <a:prstGeom prst="ellipse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0"/>
            <p:cNvSpPr txBox="1"/>
            <p:nvPr/>
          </p:nvSpPr>
          <p:spPr>
            <a:xfrm>
              <a:off x="5332695" y="1296913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x+b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61" name="Google Shape;561;p40"/>
            <p:cNvCxnSpPr>
              <a:stCxn id="544" idx="6"/>
              <a:endCxn id="557" idx="2"/>
            </p:cNvCxnSpPr>
            <p:nvPr/>
          </p:nvCxnSpPr>
          <p:spPr>
            <a:xfrm>
              <a:off x="3733850" y="1970600"/>
              <a:ext cx="176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2" name="Google Shape;562;p40"/>
            <p:cNvCxnSpPr>
              <a:stCxn id="538" idx="6"/>
              <a:endCxn id="558" idx="2"/>
            </p:cNvCxnSpPr>
            <p:nvPr/>
          </p:nvCxnSpPr>
          <p:spPr>
            <a:xfrm>
              <a:off x="3733850" y="2567100"/>
              <a:ext cx="176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3" name="Google Shape;563;p40"/>
            <p:cNvCxnSpPr>
              <a:stCxn id="532" idx="6"/>
              <a:endCxn id="559" idx="2"/>
            </p:cNvCxnSpPr>
            <p:nvPr/>
          </p:nvCxnSpPr>
          <p:spPr>
            <a:xfrm>
              <a:off x="3733850" y="3163600"/>
              <a:ext cx="176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4" name="Google Shape;564;p40"/>
            <p:cNvCxnSpPr>
              <a:stCxn id="552" idx="6"/>
              <a:endCxn id="557" idx="2"/>
            </p:cNvCxnSpPr>
            <p:nvPr/>
          </p:nvCxnSpPr>
          <p:spPr>
            <a:xfrm flipH="1" rot="10800000">
              <a:off x="4788125" y="1970475"/>
              <a:ext cx="709800" cy="153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5" name="Google Shape;565;p40"/>
            <p:cNvCxnSpPr>
              <a:stCxn id="553" idx="6"/>
              <a:endCxn id="558" idx="2"/>
            </p:cNvCxnSpPr>
            <p:nvPr/>
          </p:nvCxnSpPr>
          <p:spPr>
            <a:xfrm flipH="1" rot="10800000">
              <a:off x="4788125" y="2566975"/>
              <a:ext cx="709800" cy="153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6" name="Google Shape;566;p40"/>
            <p:cNvCxnSpPr>
              <a:stCxn id="554" idx="6"/>
              <a:endCxn id="559" idx="2"/>
            </p:cNvCxnSpPr>
            <p:nvPr/>
          </p:nvCxnSpPr>
          <p:spPr>
            <a:xfrm flipH="1" rot="10800000">
              <a:off x="4788125" y="3163475"/>
              <a:ext cx="709800" cy="153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67" name="Google Shape;567;p40"/>
          <p:cNvGrpSpPr/>
          <p:nvPr/>
        </p:nvGrpSpPr>
        <p:grpSpPr>
          <a:xfrm>
            <a:off x="5943650" y="1294000"/>
            <a:ext cx="1372651" cy="2092500"/>
            <a:chOff x="5943650" y="1294000"/>
            <a:chExt cx="1372651" cy="2092500"/>
          </a:xfrm>
        </p:grpSpPr>
        <p:sp>
          <p:nvSpPr>
            <p:cNvPr id="568" name="Google Shape;568;p40"/>
            <p:cNvSpPr/>
            <p:nvPr/>
          </p:nvSpPr>
          <p:spPr>
            <a:xfrm>
              <a:off x="6640850" y="174770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6640850" y="234420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6640850" y="294070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1" name="Google Shape;571;p40"/>
            <p:cNvCxnSpPr>
              <a:stCxn id="557" idx="6"/>
            </p:cNvCxnSpPr>
            <p:nvPr/>
          </p:nvCxnSpPr>
          <p:spPr>
            <a:xfrm>
              <a:off x="5943650" y="1970600"/>
              <a:ext cx="69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2" name="Google Shape;572;p40"/>
            <p:cNvCxnSpPr>
              <a:stCxn id="558" idx="6"/>
            </p:cNvCxnSpPr>
            <p:nvPr/>
          </p:nvCxnSpPr>
          <p:spPr>
            <a:xfrm>
              <a:off x="5943650" y="2567100"/>
              <a:ext cx="69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3" name="Google Shape;573;p40"/>
            <p:cNvCxnSpPr>
              <a:stCxn id="559" idx="6"/>
            </p:cNvCxnSpPr>
            <p:nvPr/>
          </p:nvCxnSpPr>
          <p:spPr>
            <a:xfrm>
              <a:off x="5943650" y="3163600"/>
              <a:ext cx="69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4" name="Google Shape;574;p40"/>
            <p:cNvCxnSpPr>
              <a:stCxn id="557" idx="6"/>
              <a:endCxn id="569" idx="2"/>
            </p:cNvCxnSpPr>
            <p:nvPr/>
          </p:nvCxnSpPr>
          <p:spPr>
            <a:xfrm>
              <a:off x="5943650" y="1970600"/>
              <a:ext cx="6972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5" name="Google Shape;575;p40"/>
            <p:cNvCxnSpPr>
              <a:stCxn id="558" idx="6"/>
              <a:endCxn id="570" idx="2"/>
            </p:cNvCxnSpPr>
            <p:nvPr/>
          </p:nvCxnSpPr>
          <p:spPr>
            <a:xfrm>
              <a:off x="5943650" y="2567100"/>
              <a:ext cx="6972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6" name="Google Shape;576;p40"/>
            <p:cNvCxnSpPr>
              <a:stCxn id="559" idx="6"/>
              <a:endCxn id="569" idx="2"/>
            </p:cNvCxnSpPr>
            <p:nvPr/>
          </p:nvCxnSpPr>
          <p:spPr>
            <a:xfrm flipH="1" rot="10800000">
              <a:off x="5943650" y="2567200"/>
              <a:ext cx="6972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7" name="Google Shape;577;p40"/>
            <p:cNvCxnSpPr>
              <a:stCxn id="557" idx="6"/>
              <a:endCxn id="570" idx="2"/>
            </p:cNvCxnSpPr>
            <p:nvPr/>
          </p:nvCxnSpPr>
          <p:spPr>
            <a:xfrm>
              <a:off x="5943650" y="1970600"/>
              <a:ext cx="6972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8" name="Google Shape;578;p40"/>
            <p:cNvCxnSpPr>
              <a:stCxn id="558" idx="6"/>
              <a:endCxn id="568" idx="2"/>
            </p:cNvCxnSpPr>
            <p:nvPr/>
          </p:nvCxnSpPr>
          <p:spPr>
            <a:xfrm flipH="1" rot="10800000">
              <a:off x="5943650" y="1970700"/>
              <a:ext cx="6972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9" name="Google Shape;579;p40"/>
            <p:cNvCxnSpPr>
              <a:stCxn id="559" idx="6"/>
              <a:endCxn id="568" idx="2"/>
            </p:cNvCxnSpPr>
            <p:nvPr/>
          </p:nvCxnSpPr>
          <p:spPr>
            <a:xfrm flipH="1" rot="10800000">
              <a:off x="5943650" y="1970500"/>
              <a:ext cx="6972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0" name="Google Shape;580;p40"/>
            <p:cNvSpPr txBox="1"/>
            <p:nvPr/>
          </p:nvSpPr>
          <p:spPr>
            <a:xfrm>
              <a:off x="6411201" y="1294000"/>
              <a:ext cx="90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𝝈(W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81" name="Google Shape;581;p40"/>
          <p:cNvSpPr/>
          <p:nvPr/>
        </p:nvSpPr>
        <p:spPr>
          <a:xfrm>
            <a:off x="2485050" y="3730650"/>
            <a:ext cx="1374900" cy="12519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Each output </a:t>
            </a:r>
            <a:r>
              <a:rPr i="1" lang="en" sz="130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is a weighted combination of inputs.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2" name="Google Shape;582;p40"/>
          <p:cNvSpPr/>
          <p:nvPr/>
        </p:nvSpPr>
        <p:spPr>
          <a:xfrm>
            <a:off x="4648200" y="3730650"/>
            <a:ext cx="1213500" cy="12519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Each output </a:t>
            </a:r>
            <a:r>
              <a:rPr i="1" lang="en" sz="130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is the sum of W</a:t>
            </a: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and bias </a:t>
            </a: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of len </a:t>
            </a:r>
            <a:r>
              <a:rPr i="1" lang="en" sz="130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40"/>
          <p:cNvSpPr/>
          <p:nvPr/>
        </p:nvSpPr>
        <p:spPr>
          <a:xfrm>
            <a:off x="6096000" y="3730650"/>
            <a:ext cx="1813200" cy="12519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Each output </a:t>
            </a:r>
            <a:r>
              <a:rPr i="1" lang="en" sz="130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is exp(v) over sum of all exp(v); forms probability distribution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Backwards Pass</a:t>
            </a:r>
            <a:endParaRPr sz="2500"/>
          </a:p>
        </p:txBody>
      </p:sp>
      <p:sp>
        <p:nvSpPr>
          <p:cNvPr id="589" name="Google Shape;589;p41"/>
          <p:cNvSpPr/>
          <p:nvPr/>
        </p:nvSpPr>
        <p:spPr>
          <a:xfrm>
            <a:off x="268800" y="1519100"/>
            <a:ext cx="445800" cy="44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268800" y="2725200"/>
            <a:ext cx="445800" cy="44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1"/>
          <p:cNvSpPr/>
          <p:nvPr/>
        </p:nvSpPr>
        <p:spPr>
          <a:xfrm>
            <a:off x="2221250" y="15191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1"/>
          <p:cNvSpPr/>
          <p:nvPr/>
        </p:nvSpPr>
        <p:spPr>
          <a:xfrm>
            <a:off x="2221250" y="27252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1"/>
          <p:cNvSpPr/>
          <p:nvPr/>
        </p:nvSpPr>
        <p:spPr>
          <a:xfrm>
            <a:off x="2208725" y="36896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1"/>
          <p:cNvSpPr/>
          <p:nvPr/>
        </p:nvSpPr>
        <p:spPr>
          <a:xfrm>
            <a:off x="2208725" y="45147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1"/>
          <p:cNvSpPr/>
          <p:nvPr/>
        </p:nvSpPr>
        <p:spPr>
          <a:xfrm>
            <a:off x="4148650" y="15220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1"/>
          <p:cNvSpPr/>
          <p:nvPr/>
        </p:nvSpPr>
        <p:spPr>
          <a:xfrm>
            <a:off x="4148650" y="27281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7" name="Google Shape;597;p41"/>
          <p:cNvCxnSpPr>
            <a:stCxn id="589" idx="6"/>
            <a:endCxn id="592" idx="2"/>
          </p:cNvCxnSpPr>
          <p:nvPr/>
        </p:nvCxnSpPr>
        <p:spPr>
          <a:xfrm>
            <a:off x="714600" y="1742000"/>
            <a:ext cx="1506600" cy="12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41"/>
          <p:cNvCxnSpPr>
            <a:stCxn id="590" idx="6"/>
            <a:endCxn id="592" idx="2"/>
          </p:cNvCxnSpPr>
          <p:nvPr/>
        </p:nvCxnSpPr>
        <p:spPr>
          <a:xfrm>
            <a:off x="714600" y="2948100"/>
            <a:ext cx="150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41"/>
          <p:cNvCxnSpPr>
            <a:stCxn id="589" idx="6"/>
            <a:endCxn id="591" idx="2"/>
          </p:cNvCxnSpPr>
          <p:nvPr/>
        </p:nvCxnSpPr>
        <p:spPr>
          <a:xfrm>
            <a:off x="714600" y="1742000"/>
            <a:ext cx="150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41"/>
          <p:cNvCxnSpPr>
            <a:stCxn id="590" idx="6"/>
            <a:endCxn id="591" idx="2"/>
          </p:cNvCxnSpPr>
          <p:nvPr/>
        </p:nvCxnSpPr>
        <p:spPr>
          <a:xfrm flipH="1" rot="10800000">
            <a:off x="714600" y="1742100"/>
            <a:ext cx="1506600" cy="12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41"/>
          <p:cNvSpPr txBox="1"/>
          <p:nvPr/>
        </p:nvSpPr>
        <p:spPr>
          <a:xfrm>
            <a:off x="1818766" y="1144525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1,2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41"/>
          <p:cNvSpPr txBox="1"/>
          <p:nvPr/>
        </p:nvSpPr>
        <p:spPr>
          <a:xfrm>
            <a:off x="2043570" y="3333582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41"/>
          <p:cNvSpPr txBox="1"/>
          <p:nvPr/>
        </p:nvSpPr>
        <p:spPr>
          <a:xfrm>
            <a:off x="3582382" y="1147450"/>
            <a:ext cx="15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4" name="Google Shape;604;p41"/>
          <p:cNvCxnSpPr>
            <a:stCxn id="591" idx="6"/>
            <a:endCxn id="595" idx="2"/>
          </p:cNvCxnSpPr>
          <p:nvPr/>
        </p:nvCxnSpPr>
        <p:spPr>
          <a:xfrm>
            <a:off x="2667050" y="1742000"/>
            <a:ext cx="1481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41"/>
          <p:cNvCxnSpPr>
            <a:stCxn id="592" idx="6"/>
            <a:endCxn id="596" idx="2"/>
          </p:cNvCxnSpPr>
          <p:nvPr/>
        </p:nvCxnSpPr>
        <p:spPr>
          <a:xfrm>
            <a:off x="2667050" y="2948100"/>
            <a:ext cx="1481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41"/>
          <p:cNvCxnSpPr>
            <a:stCxn id="593" idx="6"/>
            <a:endCxn id="595" idx="2"/>
          </p:cNvCxnSpPr>
          <p:nvPr/>
        </p:nvCxnSpPr>
        <p:spPr>
          <a:xfrm flipH="1" rot="10800000">
            <a:off x="2654525" y="1745000"/>
            <a:ext cx="1494000" cy="21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1"/>
          <p:cNvCxnSpPr>
            <a:stCxn id="594" idx="6"/>
            <a:endCxn id="596" idx="2"/>
          </p:cNvCxnSpPr>
          <p:nvPr/>
        </p:nvCxnSpPr>
        <p:spPr>
          <a:xfrm flipH="1" rot="10800000">
            <a:off x="2654525" y="2951100"/>
            <a:ext cx="1494000" cy="17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41"/>
          <p:cNvSpPr/>
          <p:nvPr/>
        </p:nvSpPr>
        <p:spPr>
          <a:xfrm>
            <a:off x="6190575" y="1524950"/>
            <a:ext cx="445800" cy="4458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1"/>
          <p:cNvSpPr/>
          <p:nvPr/>
        </p:nvSpPr>
        <p:spPr>
          <a:xfrm>
            <a:off x="6190575" y="2731050"/>
            <a:ext cx="445800" cy="4458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41"/>
          <p:cNvCxnSpPr>
            <a:stCxn id="595" idx="6"/>
            <a:endCxn id="608" idx="2"/>
          </p:cNvCxnSpPr>
          <p:nvPr/>
        </p:nvCxnSpPr>
        <p:spPr>
          <a:xfrm>
            <a:off x="4594450" y="1744925"/>
            <a:ext cx="1596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41"/>
          <p:cNvCxnSpPr>
            <a:stCxn id="596" idx="6"/>
            <a:endCxn id="609" idx="2"/>
          </p:cNvCxnSpPr>
          <p:nvPr/>
        </p:nvCxnSpPr>
        <p:spPr>
          <a:xfrm>
            <a:off x="4594450" y="2951025"/>
            <a:ext cx="1596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41"/>
          <p:cNvCxnSpPr>
            <a:stCxn id="595" idx="6"/>
            <a:endCxn id="609" idx="2"/>
          </p:cNvCxnSpPr>
          <p:nvPr/>
        </p:nvCxnSpPr>
        <p:spPr>
          <a:xfrm>
            <a:off x="4594450" y="1744925"/>
            <a:ext cx="1596000" cy="12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41"/>
          <p:cNvCxnSpPr>
            <a:stCxn id="596" idx="6"/>
            <a:endCxn id="608" idx="2"/>
          </p:cNvCxnSpPr>
          <p:nvPr/>
        </p:nvCxnSpPr>
        <p:spPr>
          <a:xfrm flipH="1" rot="10800000">
            <a:off x="4594450" y="1747725"/>
            <a:ext cx="1596000" cy="12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41"/>
          <p:cNvSpPr txBox="1"/>
          <p:nvPr/>
        </p:nvSpPr>
        <p:spPr>
          <a:xfrm>
            <a:off x="5102225" y="932437"/>
            <a:ext cx="38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exp(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 /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exp(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)+exp(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5" name="Google Shape;615;p41"/>
          <p:cNvSpPr txBox="1"/>
          <p:nvPr/>
        </p:nvSpPr>
        <p:spPr>
          <a:xfrm>
            <a:off x="-111002" y="1144525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6" name="Google Shape;616;p41"/>
          <p:cNvSpPr txBox="1"/>
          <p:nvPr/>
        </p:nvSpPr>
        <p:spPr>
          <a:xfrm>
            <a:off x="-111002" y="2363725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Google Shape;617;p41"/>
          <p:cNvSpPr txBox="1"/>
          <p:nvPr/>
        </p:nvSpPr>
        <p:spPr>
          <a:xfrm>
            <a:off x="1818766" y="2363725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2,2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8" name="Google Shape;618;p41"/>
          <p:cNvSpPr txBox="1"/>
          <p:nvPr/>
        </p:nvSpPr>
        <p:spPr>
          <a:xfrm>
            <a:off x="3582382" y="2366650"/>
            <a:ext cx="15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p41"/>
          <p:cNvSpPr txBox="1"/>
          <p:nvPr/>
        </p:nvSpPr>
        <p:spPr>
          <a:xfrm>
            <a:off x="2043570" y="4171782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p41"/>
          <p:cNvSpPr/>
          <p:nvPr/>
        </p:nvSpPr>
        <p:spPr>
          <a:xfrm>
            <a:off x="7539236" y="1970750"/>
            <a:ext cx="445800" cy="4458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Google Shape;621;p41"/>
          <p:cNvSpPr txBox="1"/>
          <p:nvPr/>
        </p:nvSpPr>
        <p:spPr>
          <a:xfrm>
            <a:off x="5102225" y="2151637"/>
            <a:ext cx="38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exp(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 /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exp(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)+exp(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2,2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22" name="Google Shape;622;p41"/>
          <p:cNvCxnSpPr>
            <a:stCxn id="608" idx="6"/>
            <a:endCxn id="620" idx="2"/>
          </p:cNvCxnSpPr>
          <p:nvPr/>
        </p:nvCxnSpPr>
        <p:spPr>
          <a:xfrm>
            <a:off x="6636375" y="1747850"/>
            <a:ext cx="903000" cy="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41"/>
          <p:cNvCxnSpPr>
            <a:stCxn id="609" idx="6"/>
            <a:endCxn id="620" idx="2"/>
          </p:cNvCxnSpPr>
          <p:nvPr/>
        </p:nvCxnSpPr>
        <p:spPr>
          <a:xfrm flipH="1" rot="10800000">
            <a:off x="6636375" y="2193750"/>
            <a:ext cx="903000" cy="7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41"/>
          <p:cNvSpPr/>
          <p:nvPr/>
        </p:nvSpPr>
        <p:spPr>
          <a:xfrm>
            <a:off x="6580050" y="2801650"/>
            <a:ext cx="2427300" cy="12519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Loss function; high when our outputs are far from desired vector, low when they’re close to desired vector.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25" name="Google Shape;625;p41"/>
          <p:cNvGrpSpPr/>
          <p:nvPr/>
        </p:nvGrpSpPr>
        <p:grpSpPr>
          <a:xfrm>
            <a:off x="6571022" y="1590236"/>
            <a:ext cx="1033500" cy="1521228"/>
            <a:chOff x="6571022" y="1590236"/>
            <a:chExt cx="1033500" cy="1521228"/>
          </a:xfrm>
        </p:grpSpPr>
        <p:cxnSp>
          <p:nvCxnSpPr>
            <p:cNvPr id="626" name="Google Shape;626;p41"/>
            <p:cNvCxnSpPr>
              <a:stCxn id="620" idx="1"/>
              <a:endCxn id="608" idx="7"/>
            </p:cNvCxnSpPr>
            <p:nvPr/>
          </p:nvCxnSpPr>
          <p:spPr>
            <a:xfrm rot="10800000">
              <a:off x="6571022" y="1590236"/>
              <a:ext cx="1033500" cy="4458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7" name="Google Shape;627;p41"/>
            <p:cNvCxnSpPr>
              <a:stCxn id="620" idx="3"/>
              <a:endCxn id="609" idx="5"/>
            </p:cNvCxnSpPr>
            <p:nvPr/>
          </p:nvCxnSpPr>
          <p:spPr>
            <a:xfrm flipH="1">
              <a:off x="6571022" y="2351264"/>
              <a:ext cx="1033500" cy="7602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28" name="Google Shape;628;p41"/>
          <p:cNvGrpSpPr/>
          <p:nvPr/>
        </p:nvGrpSpPr>
        <p:grpSpPr>
          <a:xfrm>
            <a:off x="4529061" y="1587236"/>
            <a:ext cx="1726800" cy="1524328"/>
            <a:chOff x="4529061" y="1587236"/>
            <a:chExt cx="1726800" cy="1524328"/>
          </a:xfrm>
        </p:grpSpPr>
        <p:cxnSp>
          <p:nvCxnSpPr>
            <p:cNvPr id="629" name="Google Shape;629;p41"/>
            <p:cNvCxnSpPr>
              <a:stCxn id="609" idx="3"/>
              <a:endCxn id="596" idx="5"/>
            </p:cNvCxnSpPr>
            <p:nvPr/>
          </p:nvCxnSpPr>
          <p:spPr>
            <a:xfrm rot="10800000">
              <a:off x="4529061" y="3108564"/>
              <a:ext cx="1726800" cy="30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0" name="Google Shape;630;p41"/>
            <p:cNvCxnSpPr>
              <a:stCxn id="608" idx="1"/>
              <a:endCxn id="595" idx="7"/>
            </p:cNvCxnSpPr>
            <p:nvPr/>
          </p:nvCxnSpPr>
          <p:spPr>
            <a:xfrm rot="10800000">
              <a:off x="4529061" y="1587236"/>
              <a:ext cx="1726800" cy="30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1" name="Google Shape;631;p41"/>
          <p:cNvGrpSpPr/>
          <p:nvPr/>
        </p:nvGrpSpPr>
        <p:grpSpPr>
          <a:xfrm>
            <a:off x="2589136" y="1584311"/>
            <a:ext cx="1624800" cy="3310828"/>
            <a:chOff x="2589136" y="1584311"/>
            <a:chExt cx="1624800" cy="3310828"/>
          </a:xfrm>
        </p:grpSpPr>
        <p:cxnSp>
          <p:nvCxnSpPr>
            <p:cNvPr id="632" name="Google Shape;632;p41"/>
            <p:cNvCxnSpPr>
              <a:stCxn id="596" idx="3"/>
              <a:endCxn id="594" idx="5"/>
            </p:cNvCxnSpPr>
            <p:nvPr/>
          </p:nvCxnSpPr>
          <p:spPr>
            <a:xfrm flipH="1">
              <a:off x="2589136" y="3108639"/>
              <a:ext cx="1624800" cy="1786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3" name="Google Shape;633;p41"/>
            <p:cNvCxnSpPr>
              <a:stCxn id="595" idx="3"/>
              <a:endCxn id="593" idx="5"/>
            </p:cNvCxnSpPr>
            <p:nvPr/>
          </p:nvCxnSpPr>
          <p:spPr>
            <a:xfrm flipH="1">
              <a:off x="2589136" y="1902539"/>
              <a:ext cx="1624800" cy="21675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4" name="Google Shape;634;p41"/>
            <p:cNvCxnSpPr>
              <a:stCxn id="595" idx="1"/>
              <a:endCxn id="591" idx="7"/>
            </p:cNvCxnSpPr>
            <p:nvPr/>
          </p:nvCxnSpPr>
          <p:spPr>
            <a:xfrm rot="10800000">
              <a:off x="2601736" y="1584311"/>
              <a:ext cx="1612200" cy="30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5" name="Google Shape;635;p41"/>
            <p:cNvCxnSpPr>
              <a:stCxn id="596" idx="3"/>
              <a:endCxn id="592" idx="5"/>
            </p:cNvCxnSpPr>
            <p:nvPr/>
          </p:nvCxnSpPr>
          <p:spPr>
            <a:xfrm rot="10800000">
              <a:off x="2601736" y="3105639"/>
              <a:ext cx="1612200" cy="30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6" name="Google Shape;636;p41"/>
          <p:cNvGrpSpPr/>
          <p:nvPr/>
        </p:nvGrpSpPr>
        <p:grpSpPr>
          <a:xfrm>
            <a:off x="4529061" y="1590236"/>
            <a:ext cx="1726800" cy="1521328"/>
            <a:chOff x="4376661" y="1437836"/>
            <a:chExt cx="1726800" cy="1521328"/>
          </a:xfrm>
        </p:grpSpPr>
        <p:cxnSp>
          <p:nvCxnSpPr>
            <p:cNvPr id="637" name="Google Shape;637;p41"/>
            <p:cNvCxnSpPr>
              <a:stCxn id="609" idx="3"/>
              <a:endCxn id="595" idx="5"/>
            </p:cNvCxnSpPr>
            <p:nvPr/>
          </p:nvCxnSpPr>
          <p:spPr>
            <a:xfrm rot="10800000">
              <a:off x="4376661" y="1750164"/>
              <a:ext cx="1726800" cy="12090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8" name="Google Shape;638;p41"/>
            <p:cNvCxnSpPr>
              <a:stCxn id="608" idx="1"/>
              <a:endCxn id="596" idx="7"/>
            </p:cNvCxnSpPr>
            <p:nvPr/>
          </p:nvCxnSpPr>
          <p:spPr>
            <a:xfrm flipH="1">
              <a:off x="4376661" y="1437836"/>
              <a:ext cx="1726800" cy="12033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with Rewards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826" y="1286477"/>
            <a:ext cx="7484348" cy="12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5"/>
          <p:cNvGrpSpPr/>
          <p:nvPr/>
        </p:nvGrpSpPr>
        <p:grpSpPr>
          <a:xfrm>
            <a:off x="2371300" y="2786700"/>
            <a:ext cx="2344375" cy="1673300"/>
            <a:chOff x="2371300" y="2786700"/>
            <a:chExt cx="2344375" cy="1673300"/>
          </a:xfrm>
        </p:grpSpPr>
        <p:sp>
          <p:nvSpPr>
            <p:cNvPr id="70" name="Google Shape;70;p15"/>
            <p:cNvSpPr/>
            <p:nvPr/>
          </p:nvSpPr>
          <p:spPr>
            <a:xfrm>
              <a:off x="329757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Agent Policy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Google Shape;71;p15"/>
            <p:cNvSpPr txBox="1"/>
            <p:nvPr/>
          </p:nvSpPr>
          <p:spPr>
            <a:xfrm>
              <a:off x="2371300" y="27867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state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2" name="Google Shape;72;p15"/>
            <p:cNvCxnSpPr>
              <a:stCxn id="71" idx="3"/>
              <a:endCxn id="70" idx="0"/>
            </p:cNvCxnSpPr>
            <p:nvPr/>
          </p:nvCxnSpPr>
          <p:spPr>
            <a:xfrm>
              <a:off x="3183100" y="2986800"/>
              <a:ext cx="823500" cy="614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3" name="Google Shape;73;p15"/>
          <p:cNvGrpSpPr/>
          <p:nvPr/>
        </p:nvGrpSpPr>
        <p:grpSpPr>
          <a:xfrm>
            <a:off x="2371300" y="4460000"/>
            <a:ext cx="1635325" cy="403300"/>
            <a:chOff x="2371300" y="4460000"/>
            <a:chExt cx="1635325" cy="403300"/>
          </a:xfrm>
        </p:grpSpPr>
        <p:sp>
          <p:nvSpPr>
            <p:cNvPr id="74" name="Google Shape;74;p15"/>
            <p:cNvSpPr txBox="1"/>
            <p:nvPr/>
          </p:nvSpPr>
          <p:spPr>
            <a:xfrm>
              <a:off x="2371300" y="44631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action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5" name="Google Shape;75;p15"/>
            <p:cNvCxnSpPr>
              <a:stCxn id="70" idx="2"/>
              <a:endCxn id="74" idx="3"/>
            </p:cNvCxnSpPr>
            <p:nvPr/>
          </p:nvCxnSpPr>
          <p:spPr>
            <a:xfrm rot="5400000">
              <a:off x="3493325" y="4149800"/>
              <a:ext cx="203100" cy="8235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6" name="Google Shape;76;p15"/>
          <p:cNvGrpSpPr/>
          <p:nvPr/>
        </p:nvGrpSpPr>
        <p:grpSpPr>
          <a:xfrm>
            <a:off x="868525" y="2986700"/>
            <a:ext cx="1502850" cy="1676500"/>
            <a:chOff x="868525" y="2986700"/>
            <a:chExt cx="1502850" cy="1676500"/>
          </a:xfrm>
        </p:grpSpPr>
        <p:sp>
          <p:nvSpPr>
            <p:cNvPr id="77" name="Google Shape;77;p15"/>
            <p:cNvSpPr/>
            <p:nvPr/>
          </p:nvSpPr>
          <p:spPr>
            <a:xfrm>
              <a:off x="86852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World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8" name="Google Shape;78;p15"/>
            <p:cNvCxnSpPr>
              <a:stCxn id="77" idx="0"/>
              <a:endCxn id="71" idx="1"/>
            </p:cNvCxnSpPr>
            <p:nvPr/>
          </p:nvCxnSpPr>
          <p:spPr>
            <a:xfrm rot="-5400000">
              <a:off x="1667125" y="2897150"/>
              <a:ext cx="6147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9" name="Google Shape;79;p15"/>
            <p:cNvCxnSpPr>
              <a:stCxn id="74" idx="1"/>
              <a:endCxn id="77" idx="2"/>
            </p:cNvCxnSpPr>
            <p:nvPr/>
          </p:nvCxnSpPr>
          <p:spPr>
            <a:xfrm rot="10800000">
              <a:off x="1577500" y="4460100"/>
              <a:ext cx="793800" cy="203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0" name="Google Shape;80;p15"/>
          <p:cNvGrpSpPr/>
          <p:nvPr/>
        </p:nvGrpSpPr>
        <p:grpSpPr>
          <a:xfrm>
            <a:off x="1577575" y="3091500"/>
            <a:ext cx="2429025" cy="510000"/>
            <a:chOff x="1577575" y="3091500"/>
            <a:chExt cx="2429025" cy="510000"/>
          </a:xfrm>
        </p:grpSpPr>
        <p:sp>
          <p:nvSpPr>
            <p:cNvPr id="81" name="Google Shape;81;p15"/>
            <p:cNvSpPr txBox="1"/>
            <p:nvPr/>
          </p:nvSpPr>
          <p:spPr>
            <a:xfrm>
              <a:off x="2371300" y="30915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reward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2" name="Google Shape;82;p15"/>
            <p:cNvCxnSpPr>
              <a:stCxn id="77" idx="0"/>
              <a:endCxn id="81" idx="1"/>
            </p:cNvCxnSpPr>
            <p:nvPr/>
          </p:nvCxnSpPr>
          <p:spPr>
            <a:xfrm rot="-5400000">
              <a:off x="1819525" y="3049550"/>
              <a:ext cx="3099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" name="Google Shape;83;p15"/>
            <p:cNvCxnSpPr>
              <a:stCxn id="81" idx="3"/>
              <a:endCxn id="70" idx="0"/>
            </p:cNvCxnSpPr>
            <p:nvPr/>
          </p:nvCxnSpPr>
          <p:spPr>
            <a:xfrm>
              <a:off x="3183100" y="3291600"/>
              <a:ext cx="823500" cy="309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4" name="Google Shape;84;p15"/>
          <p:cNvSpPr txBox="1"/>
          <p:nvPr/>
        </p:nvSpPr>
        <p:spPr>
          <a:xfrm>
            <a:off x="4715675" y="3601500"/>
            <a:ext cx="18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Goal: learn a policy that maximizes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cumulative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reward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Deep Learning Come In?</a:t>
            </a:r>
            <a:endParaRPr/>
          </a:p>
        </p:txBody>
      </p:sp>
      <p:sp>
        <p:nvSpPr>
          <p:cNvPr id="644" name="Google Shape;644;p42"/>
          <p:cNvSpPr txBox="1"/>
          <p:nvPr>
            <p:ph idx="1" type="body"/>
          </p:nvPr>
        </p:nvSpPr>
        <p:spPr>
          <a:xfrm>
            <a:off x="311700" y="1253375"/>
            <a:ext cx="8520600" cy="21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Linear function: </a:t>
            </a:r>
            <a:r>
              <a:rPr i="1" lang="en" sz="2000"/>
              <a:t>f(</a:t>
            </a:r>
            <a:r>
              <a:rPr b="1" i="1" lang="en" sz="2000"/>
              <a:t>x</a:t>
            </a:r>
            <a:r>
              <a:rPr i="1" lang="en" sz="2000"/>
              <a:t>,θ)=W</a:t>
            </a:r>
            <a:r>
              <a:rPr b="1" i="1" lang="en" sz="2000"/>
              <a:t>x</a:t>
            </a:r>
            <a:r>
              <a:rPr i="1" lang="en" sz="2000"/>
              <a:t>+b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loss function could we use for this </a:t>
            </a:r>
            <a:r>
              <a:rPr i="1" lang="en" sz="2000"/>
              <a:t>n</a:t>
            </a:r>
            <a:r>
              <a:rPr lang="en" sz="2000"/>
              <a:t>-ary classification problem?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Cross entropy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Non-linear transformation: </a:t>
            </a:r>
            <a:endParaRPr sz="2000"/>
          </a:p>
        </p:txBody>
      </p:sp>
      <p:pic>
        <p:nvPicPr>
          <p:cNvPr id="645" name="Google Shape;64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024" y="2525417"/>
            <a:ext cx="3207653" cy="80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426" y="2506142"/>
            <a:ext cx="3872726" cy="7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2"/>
          <p:cNvSpPr txBox="1"/>
          <p:nvPr>
            <p:ph idx="1" type="body"/>
          </p:nvPr>
        </p:nvSpPr>
        <p:spPr>
          <a:xfrm>
            <a:off x="311700" y="3234575"/>
            <a:ext cx="85206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Our function can only capture the degree to which each dimension of the input, </a:t>
            </a:r>
            <a:r>
              <a:rPr b="1" i="1" lang="en" sz="2000"/>
              <a:t>x</a:t>
            </a:r>
            <a:r>
              <a:rPr b="1" baseline="-25000" i="1" lang="en" sz="2000"/>
              <a:t>i</a:t>
            </a:r>
            <a:r>
              <a:rPr lang="en" sz="2000"/>
              <a:t>, contributes to the likelihood of each class </a:t>
            </a:r>
            <a:r>
              <a:rPr b="1" i="1" lang="en" sz="2000"/>
              <a:t>y</a:t>
            </a:r>
            <a:r>
              <a:rPr b="1" baseline="-25000" i="1" lang="en" sz="2000"/>
              <a:t>j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“... brought out the ice cold food.”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“... brought out the ice cold gazpacho.”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“... Amazing service all around. Yeah right! 🙃”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f(</a:t>
            </a:r>
            <a:r>
              <a:rPr b="1" lang="en" sz="2500"/>
              <a:t>x</a:t>
            </a:r>
            <a:r>
              <a:rPr lang="en" sz="2500"/>
              <a:t>,θ)=𝝈(W</a:t>
            </a:r>
            <a:r>
              <a:rPr baseline="-25000" lang="en" sz="2500"/>
              <a:t>2</a:t>
            </a:r>
            <a:r>
              <a:rPr lang="en" sz="2500"/>
              <a:t>(𝝈(W</a:t>
            </a:r>
            <a:r>
              <a:rPr baseline="-25000" lang="en" sz="2500"/>
              <a:t>1</a:t>
            </a:r>
            <a:r>
              <a:rPr b="1" lang="en" sz="2500"/>
              <a:t>x</a:t>
            </a:r>
            <a:r>
              <a:rPr lang="en" sz="2500"/>
              <a:t>+</a:t>
            </a:r>
            <a:r>
              <a:rPr b="1" lang="en" sz="2500"/>
              <a:t>b</a:t>
            </a:r>
            <a:r>
              <a:rPr b="1" baseline="-25000" lang="en" sz="2500"/>
              <a:t>1</a:t>
            </a:r>
            <a:r>
              <a:rPr lang="en" sz="2500"/>
              <a:t>))+</a:t>
            </a:r>
            <a:r>
              <a:rPr b="1" lang="en" sz="2500"/>
              <a:t>b</a:t>
            </a:r>
            <a:r>
              <a:rPr b="1" baseline="-25000" lang="en" sz="2500"/>
              <a:t>2</a:t>
            </a:r>
            <a:r>
              <a:rPr lang="en" sz="2500"/>
              <a:t>)</a:t>
            </a:r>
            <a:endParaRPr sz="2500"/>
          </a:p>
        </p:txBody>
      </p:sp>
      <p:grpSp>
        <p:nvGrpSpPr>
          <p:cNvPr id="653" name="Google Shape;653;p43"/>
          <p:cNvGrpSpPr/>
          <p:nvPr/>
        </p:nvGrpSpPr>
        <p:grpSpPr>
          <a:xfrm>
            <a:off x="103650" y="1144513"/>
            <a:ext cx="776100" cy="3206388"/>
            <a:chOff x="103650" y="1144513"/>
            <a:chExt cx="776100" cy="3206388"/>
          </a:xfrm>
        </p:grpSpPr>
        <p:sp>
          <p:nvSpPr>
            <p:cNvPr id="654" name="Google Shape;654;p43"/>
            <p:cNvSpPr/>
            <p:nvPr/>
          </p:nvSpPr>
          <p:spPr>
            <a:xfrm>
              <a:off x="268800" y="1519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268800" y="21156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268800" y="2712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268800" y="33086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268800" y="3905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3"/>
            <p:cNvSpPr txBox="1"/>
            <p:nvPr/>
          </p:nvSpPr>
          <p:spPr>
            <a:xfrm>
              <a:off x="103650" y="1144513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(x)=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60" name="Google Shape;660;p43"/>
          <p:cNvGrpSpPr/>
          <p:nvPr/>
        </p:nvGrpSpPr>
        <p:grpSpPr>
          <a:xfrm>
            <a:off x="714600" y="1144513"/>
            <a:ext cx="1343070" cy="2983488"/>
            <a:chOff x="714600" y="1144513"/>
            <a:chExt cx="1343070" cy="2983488"/>
          </a:xfrm>
        </p:grpSpPr>
        <p:sp>
          <p:nvSpPr>
            <p:cNvPr id="661" name="Google Shape;661;p43"/>
            <p:cNvSpPr/>
            <p:nvPr/>
          </p:nvSpPr>
          <p:spPr>
            <a:xfrm>
              <a:off x="1459250" y="1519100"/>
              <a:ext cx="445800" cy="445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1459250" y="2115600"/>
              <a:ext cx="445800" cy="445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459250" y="2712100"/>
              <a:ext cx="445800" cy="445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4" name="Google Shape;664;p43"/>
            <p:cNvCxnSpPr>
              <a:stCxn id="654" idx="6"/>
              <a:endCxn id="663" idx="2"/>
            </p:cNvCxnSpPr>
            <p:nvPr/>
          </p:nvCxnSpPr>
          <p:spPr>
            <a:xfrm>
              <a:off x="714600" y="1742000"/>
              <a:ext cx="7446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5" name="Google Shape;665;p43"/>
            <p:cNvCxnSpPr>
              <a:stCxn id="655" idx="6"/>
              <a:endCxn id="663" idx="2"/>
            </p:cNvCxnSpPr>
            <p:nvPr/>
          </p:nvCxnSpPr>
          <p:spPr>
            <a:xfrm>
              <a:off x="714600" y="2338500"/>
              <a:ext cx="7446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6" name="Google Shape;666;p43"/>
            <p:cNvCxnSpPr>
              <a:stCxn id="656" idx="6"/>
              <a:endCxn id="663" idx="2"/>
            </p:cNvCxnSpPr>
            <p:nvPr/>
          </p:nvCxnSpPr>
          <p:spPr>
            <a:xfrm>
              <a:off x="714600" y="2935000"/>
              <a:ext cx="74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7" name="Google Shape;667;p43"/>
            <p:cNvCxnSpPr>
              <a:stCxn id="657" idx="6"/>
              <a:endCxn id="663" idx="2"/>
            </p:cNvCxnSpPr>
            <p:nvPr/>
          </p:nvCxnSpPr>
          <p:spPr>
            <a:xfrm flipH="1" rot="10800000">
              <a:off x="714600" y="2935100"/>
              <a:ext cx="7446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8" name="Google Shape;668;p43"/>
            <p:cNvCxnSpPr>
              <a:stCxn id="658" idx="6"/>
              <a:endCxn id="663" idx="2"/>
            </p:cNvCxnSpPr>
            <p:nvPr/>
          </p:nvCxnSpPr>
          <p:spPr>
            <a:xfrm flipH="1" rot="10800000">
              <a:off x="714600" y="2934900"/>
              <a:ext cx="7446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9" name="Google Shape;669;p43"/>
            <p:cNvCxnSpPr>
              <a:stCxn id="654" idx="6"/>
              <a:endCxn id="662" idx="2"/>
            </p:cNvCxnSpPr>
            <p:nvPr/>
          </p:nvCxnSpPr>
          <p:spPr>
            <a:xfrm>
              <a:off x="714600" y="1742000"/>
              <a:ext cx="7446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0" name="Google Shape;670;p43"/>
            <p:cNvCxnSpPr>
              <a:stCxn id="655" idx="6"/>
              <a:endCxn id="662" idx="2"/>
            </p:cNvCxnSpPr>
            <p:nvPr/>
          </p:nvCxnSpPr>
          <p:spPr>
            <a:xfrm>
              <a:off x="714600" y="2338500"/>
              <a:ext cx="74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1" name="Google Shape;671;p43"/>
            <p:cNvCxnSpPr>
              <a:stCxn id="656" idx="6"/>
              <a:endCxn id="662" idx="2"/>
            </p:cNvCxnSpPr>
            <p:nvPr/>
          </p:nvCxnSpPr>
          <p:spPr>
            <a:xfrm flipH="1" rot="10800000">
              <a:off x="714600" y="2338600"/>
              <a:ext cx="7446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2" name="Google Shape;672;p43"/>
            <p:cNvCxnSpPr>
              <a:stCxn id="657" idx="6"/>
              <a:endCxn id="662" idx="2"/>
            </p:cNvCxnSpPr>
            <p:nvPr/>
          </p:nvCxnSpPr>
          <p:spPr>
            <a:xfrm flipH="1" rot="10800000">
              <a:off x="714600" y="2338400"/>
              <a:ext cx="7446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3" name="Google Shape;673;p43"/>
            <p:cNvCxnSpPr>
              <a:stCxn id="658" idx="6"/>
              <a:endCxn id="662" idx="2"/>
            </p:cNvCxnSpPr>
            <p:nvPr/>
          </p:nvCxnSpPr>
          <p:spPr>
            <a:xfrm flipH="1" rot="10800000">
              <a:off x="714600" y="2338500"/>
              <a:ext cx="744600" cy="178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4" name="Google Shape;674;p43"/>
            <p:cNvCxnSpPr>
              <a:stCxn id="654" idx="6"/>
              <a:endCxn id="661" idx="2"/>
            </p:cNvCxnSpPr>
            <p:nvPr/>
          </p:nvCxnSpPr>
          <p:spPr>
            <a:xfrm>
              <a:off x="714600" y="1742000"/>
              <a:ext cx="74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5" name="Google Shape;675;p43"/>
            <p:cNvCxnSpPr>
              <a:stCxn id="655" idx="6"/>
              <a:endCxn id="661" idx="2"/>
            </p:cNvCxnSpPr>
            <p:nvPr/>
          </p:nvCxnSpPr>
          <p:spPr>
            <a:xfrm flipH="1" rot="10800000">
              <a:off x="714600" y="1742100"/>
              <a:ext cx="744600" cy="5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6" name="Google Shape;676;p43"/>
            <p:cNvCxnSpPr>
              <a:stCxn id="656" idx="6"/>
              <a:endCxn id="661" idx="2"/>
            </p:cNvCxnSpPr>
            <p:nvPr/>
          </p:nvCxnSpPr>
          <p:spPr>
            <a:xfrm flipH="1" rot="10800000">
              <a:off x="714600" y="1741900"/>
              <a:ext cx="744600" cy="11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7" name="Google Shape;677;p43"/>
            <p:cNvCxnSpPr>
              <a:stCxn id="657" idx="6"/>
              <a:endCxn id="661" idx="2"/>
            </p:cNvCxnSpPr>
            <p:nvPr/>
          </p:nvCxnSpPr>
          <p:spPr>
            <a:xfrm flipH="1" rot="10800000">
              <a:off x="714600" y="1742000"/>
              <a:ext cx="744600" cy="178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8" name="Google Shape;678;p43"/>
            <p:cNvCxnSpPr>
              <a:stCxn id="658" idx="6"/>
              <a:endCxn id="661" idx="2"/>
            </p:cNvCxnSpPr>
            <p:nvPr/>
          </p:nvCxnSpPr>
          <p:spPr>
            <a:xfrm flipH="1" rot="10800000">
              <a:off x="714600" y="1742100"/>
              <a:ext cx="744600" cy="238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9" name="Google Shape;679;p43"/>
            <p:cNvSpPr txBox="1"/>
            <p:nvPr/>
          </p:nvSpPr>
          <p:spPr>
            <a:xfrm>
              <a:off x="1281570" y="1144513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80" name="Google Shape;680;p43"/>
          <p:cNvGrpSpPr/>
          <p:nvPr/>
        </p:nvGrpSpPr>
        <p:grpSpPr>
          <a:xfrm>
            <a:off x="1281570" y="1147450"/>
            <a:ext cx="1991530" cy="3952350"/>
            <a:chOff x="1281570" y="1147450"/>
            <a:chExt cx="1991530" cy="3952350"/>
          </a:xfrm>
        </p:grpSpPr>
        <p:sp>
          <p:nvSpPr>
            <p:cNvPr id="681" name="Google Shape;681;p43"/>
            <p:cNvSpPr/>
            <p:nvPr/>
          </p:nvSpPr>
          <p:spPr>
            <a:xfrm>
              <a:off x="1446725" y="3461000"/>
              <a:ext cx="445800" cy="445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1446725" y="4057500"/>
              <a:ext cx="445800" cy="445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1446725" y="4654000"/>
              <a:ext cx="445800" cy="445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2624650" y="1522025"/>
              <a:ext cx="445800" cy="445800"/>
            </a:xfrm>
            <a:prstGeom prst="ellipse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2624650" y="2118525"/>
              <a:ext cx="445800" cy="445800"/>
            </a:xfrm>
            <a:prstGeom prst="ellipse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2624650" y="2715025"/>
              <a:ext cx="445800" cy="445800"/>
            </a:xfrm>
            <a:prstGeom prst="ellipse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3"/>
            <p:cNvSpPr txBox="1"/>
            <p:nvPr/>
          </p:nvSpPr>
          <p:spPr>
            <a:xfrm>
              <a:off x="1281570" y="3104982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8" name="Google Shape;688;p43"/>
            <p:cNvSpPr txBox="1"/>
            <p:nvPr/>
          </p:nvSpPr>
          <p:spPr>
            <a:xfrm>
              <a:off x="2459500" y="1147450"/>
              <a:ext cx="81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89" name="Google Shape;689;p43"/>
            <p:cNvCxnSpPr>
              <a:stCxn id="661" idx="6"/>
              <a:endCxn id="684" idx="2"/>
            </p:cNvCxnSpPr>
            <p:nvPr/>
          </p:nvCxnSpPr>
          <p:spPr>
            <a:xfrm>
              <a:off x="1905050" y="1742000"/>
              <a:ext cx="719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0" name="Google Shape;690;p43"/>
            <p:cNvCxnSpPr>
              <a:stCxn id="662" idx="6"/>
              <a:endCxn id="685" idx="2"/>
            </p:cNvCxnSpPr>
            <p:nvPr/>
          </p:nvCxnSpPr>
          <p:spPr>
            <a:xfrm>
              <a:off x="1905050" y="2338500"/>
              <a:ext cx="719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1" name="Google Shape;691;p43"/>
            <p:cNvCxnSpPr>
              <a:stCxn id="663" idx="6"/>
              <a:endCxn id="686" idx="2"/>
            </p:cNvCxnSpPr>
            <p:nvPr/>
          </p:nvCxnSpPr>
          <p:spPr>
            <a:xfrm>
              <a:off x="1905050" y="2935000"/>
              <a:ext cx="719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2" name="Google Shape;692;p43"/>
            <p:cNvCxnSpPr>
              <a:stCxn id="681" idx="6"/>
              <a:endCxn id="684" idx="2"/>
            </p:cNvCxnSpPr>
            <p:nvPr/>
          </p:nvCxnSpPr>
          <p:spPr>
            <a:xfrm flipH="1" rot="10800000">
              <a:off x="1892525" y="1745000"/>
              <a:ext cx="732000" cy="193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3" name="Google Shape;693;p43"/>
            <p:cNvCxnSpPr>
              <a:stCxn id="682" idx="6"/>
              <a:endCxn id="685" idx="2"/>
            </p:cNvCxnSpPr>
            <p:nvPr/>
          </p:nvCxnSpPr>
          <p:spPr>
            <a:xfrm flipH="1" rot="10800000">
              <a:off x="1892525" y="2341500"/>
              <a:ext cx="732000" cy="193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4" name="Google Shape;694;p43"/>
            <p:cNvCxnSpPr>
              <a:stCxn id="683" idx="6"/>
              <a:endCxn id="686" idx="2"/>
            </p:cNvCxnSpPr>
            <p:nvPr/>
          </p:nvCxnSpPr>
          <p:spPr>
            <a:xfrm flipH="1" rot="10800000">
              <a:off x="1892525" y="2938000"/>
              <a:ext cx="732000" cy="193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95" name="Google Shape;695;p43"/>
          <p:cNvGrpSpPr/>
          <p:nvPr/>
        </p:nvGrpSpPr>
        <p:grpSpPr>
          <a:xfrm>
            <a:off x="3070450" y="1139194"/>
            <a:ext cx="1544795" cy="2024556"/>
            <a:chOff x="3070450" y="1139194"/>
            <a:chExt cx="1544795" cy="2024556"/>
          </a:xfrm>
        </p:grpSpPr>
        <p:sp>
          <p:nvSpPr>
            <p:cNvPr id="696" name="Google Shape;696;p43"/>
            <p:cNvSpPr/>
            <p:nvPr/>
          </p:nvSpPr>
          <p:spPr>
            <a:xfrm>
              <a:off x="3904575" y="15249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3904575" y="21214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3904575" y="27179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9" name="Google Shape;699;p43"/>
            <p:cNvCxnSpPr>
              <a:stCxn id="684" idx="6"/>
              <a:endCxn id="696" idx="2"/>
            </p:cNvCxnSpPr>
            <p:nvPr/>
          </p:nvCxnSpPr>
          <p:spPr>
            <a:xfrm>
              <a:off x="3070450" y="1744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0" name="Google Shape;700;p43"/>
            <p:cNvCxnSpPr>
              <a:stCxn id="685" idx="6"/>
              <a:endCxn id="697" idx="2"/>
            </p:cNvCxnSpPr>
            <p:nvPr/>
          </p:nvCxnSpPr>
          <p:spPr>
            <a:xfrm>
              <a:off x="3070450" y="23414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1" name="Google Shape;701;p43"/>
            <p:cNvCxnSpPr>
              <a:stCxn id="686" idx="6"/>
              <a:endCxn id="698" idx="2"/>
            </p:cNvCxnSpPr>
            <p:nvPr/>
          </p:nvCxnSpPr>
          <p:spPr>
            <a:xfrm>
              <a:off x="3070450" y="2937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2" name="Google Shape;702;p43"/>
            <p:cNvCxnSpPr>
              <a:stCxn id="684" idx="6"/>
              <a:endCxn id="697" idx="2"/>
            </p:cNvCxnSpPr>
            <p:nvPr/>
          </p:nvCxnSpPr>
          <p:spPr>
            <a:xfrm>
              <a:off x="3070450" y="1744925"/>
              <a:ext cx="8340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3" name="Google Shape;703;p43"/>
            <p:cNvCxnSpPr>
              <a:stCxn id="685" idx="6"/>
              <a:endCxn id="698" idx="2"/>
            </p:cNvCxnSpPr>
            <p:nvPr/>
          </p:nvCxnSpPr>
          <p:spPr>
            <a:xfrm>
              <a:off x="3070450" y="2341425"/>
              <a:ext cx="8340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4" name="Google Shape;704;p43"/>
            <p:cNvCxnSpPr>
              <a:stCxn id="686" idx="6"/>
              <a:endCxn id="697" idx="2"/>
            </p:cNvCxnSpPr>
            <p:nvPr/>
          </p:nvCxnSpPr>
          <p:spPr>
            <a:xfrm flipH="1" rot="10800000">
              <a:off x="3070450" y="2344225"/>
              <a:ext cx="834000" cy="5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5" name="Google Shape;705;p43"/>
            <p:cNvCxnSpPr>
              <a:stCxn id="684" idx="6"/>
              <a:endCxn id="698" idx="2"/>
            </p:cNvCxnSpPr>
            <p:nvPr/>
          </p:nvCxnSpPr>
          <p:spPr>
            <a:xfrm>
              <a:off x="3070450" y="1744925"/>
              <a:ext cx="834000" cy="119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6" name="Google Shape;706;p43"/>
            <p:cNvCxnSpPr>
              <a:stCxn id="685" idx="6"/>
              <a:endCxn id="696" idx="2"/>
            </p:cNvCxnSpPr>
            <p:nvPr/>
          </p:nvCxnSpPr>
          <p:spPr>
            <a:xfrm flipH="1" rot="10800000">
              <a:off x="3070450" y="1747725"/>
              <a:ext cx="834000" cy="5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7" name="Google Shape;707;p43"/>
            <p:cNvCxnSpPr>
              <a:stCxn id="686" idx="6"/>
              <a:endCxn id="696" idx="2"/>
            </p:cNvCxnSpPr>
            <p:nvPr/>
          </p:nvCxnSpPr>
          <p:spPr>
            <a:xfrm flipH="1" rot="10800000">
              <a:off x="3070450" y="1747825"/>
              <a:ext cx="834000" cy="119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08" name="Google Shape;708;p43"/>
            <p:cNvSpPr txBox="1"/>
            <p:nvPr/>
          </p:nvSpPr>
          <p:spPr>
            <a:xfrm>
              <a:off x="3633645" y="1139194"/>
              <a:ext cx="98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𝝈(W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09" name="Google Shape;709;p43"/>
          <p:cNvGrpSpPr/>
          <p:nvPr/>
        </p:nvGrpSpPr>
        <p:grpSpPr>
          <a:xfrm>
            <a:off x="5010921" y="761950"/>
            <a:ext cx="2403129" cy="4337850"/>
            <a:chOff x="5010921" y="761950"/>
            <a:chExt cx="2403129" cy="4337850"/>
          </a:xfrm>
        </p:grpSpPr>
        <p:sp>
          <p:nvSpPr>
            <p:cNvPr id="710" name="Google Shape;710;p43"/>
            <p:cNvSpPr/>
            <p:nvPr/>
          </p:nvSpPr>
          <p:spPr>
            <a:xfrm>
              <a:off x="5176076" y="3461000"/>
              <a:ext cx="445800" cy="4458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176076" y="4057500"/>
              <a:ext cx="445800" cy="4458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176076" y="4654000"/>
              <a:ext cx="445800" cy="4458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6354001" y="1522025"/>
              <a:ext cx="445800" cy="4458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6354001" y="2118525"/>
              <a:ext cx="445800" cy="4458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6354001" y="2715025"/>
              <a:ext cx="445800" cy="4458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3"/>
            <p:cNvSpPr txBox="1"/>
            <p:nvPr/>
          </p:nvSpPr>
          <p:spPr>
            <a:xfrm>
              <a:off x="5010921" y="3104982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7" name="Google Shape;717;p43"/>
            <p:cNvSpPr txBox="1"/>
            <p:nvPr/>
          </p:nvSpPr>
          <p:spPr>
            <a:xfrm>
              <a:off x="5739750" y="761950"/>
              <a:ext cx="1674300" cy="3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(𝝈(W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))+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18" name="Google Shape;718;p43"/>
            <p:cNvCxnSpPr>
              <a:stCxn id="719" idx="6"/>
              <a:endCxn id="713" idx="2"/>
            </p:cNvCxnSpPr>
            <p:nvPr/>
          </p:nvCxnSpPr>
          <p:spPr>
            <a:xfrm>
              <a:off x="5634401" y="1742000"/>
              <a:ext cx="719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0" name="Google Shape;720;p43"/>
            <p:cNvCxnSpPr>
              <a:stCxn id="721" idx="6"/>
              <a:endCxn id="714" idx="2"/>
            </p:cNvCxnSpPr>
            <p:nvPr/>
          </p:nvCxnSpPr>
          <p:spPr>
            <a:xfrm>
              <a:off x="5634401" y="2338500"/>
              <a:ext cx="719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2" name="Google Shape;722;p43"/>
            <p:cNvCxnSpPr>
              <a:stCxn id="723" idx="6"/>
              <a:endCxn id="715" idx="2"/>
            </p:cNvCxnSpPr>
            <p:nvPr/>
          </p:nvCxnSpPr>
          <p:spPr>
            <a:xfrm>
              <a:off x="5634401" y="2935000"/>
              <a:ext cx="719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4" name="Google Shape;724;p43"/>
            <p:cNvCxnSpPr>
              <a:stCxn id="710" idx="6"/>
              <a:endCxn id="713" idx="2"/>
            </p:cNvCxnSpPr>
            <p:nvPr/>
          </p:nvCxnSpPr>
          <p:spPr>
            <a:xfrm flipH="1" rot="10800000">
              <a:off x="5621876" y="1745000"/>
              <a:ext cx="732000" cy="193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5" name="Google Shape;725;p43"/>
            <p:cNvCxnSpPr>
              <a:stCxn id="711" idx="6"/>
              <a:endCxn id="714" idx="2"/>
            </p:cNvCxnSpPr>
            <p:nvPr/>
          </p:nvCxnSpPr>
          <p:spPr>
            <a:xfrm flipH="1" rot="10800000">
              <a:off x="5621876" y="2341500"/>
              <a:ext cx="732000" cy="193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6" name="Google Shape;726;p43"/>
            <p:cNvCxnSpPr>
              <a:stCxn id="712" idx="6"/>
              <a:endCxn id="715" idx="2"/>
            </p:cNvCxnSpPr>
            <p:nvPr/>
          </p:nvCxnSpPr>
          <p:spPr>
            <a:xfrm flipH="1" rot="10800000">
              <a:off x="5621876" y="2938000"/>
              <a:ext cx="732000" cy="193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27" name="Google Shape;727;p43"/>
          <p:cNvGrpSpPr/>
          <p:nvPr/>
        </p:nvGrpSpPr>
        <p:grpSpPr>
          <a:xfrm>
            <a:off x="6799801" y="1147450"/>
            <a:ext cx="1963299" cy="2016300"/>
            <a:chOff x="6799801" y="1147450"/>
            <a:chExt cx="1963299" cy="2016300"/>
          </a:xfrm>
        </p:grpSpPr>
        <p:sp>
          <p:nvSpPr>
            <p:cNvPr id="728" name="Google Shape;728;p43"/>
            <p:cNvSpPr/>
            <p:nvPr/>
          </p:nvSpPr>
          <p:spPr>
            <a:xfrm>
              <a:off x="7633926" y="1524950"/>
              <a:ext cx="445800" cy="4458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7633926" y="2121450"/>
              <a:ext cx="445800" cy="4458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7633926" y="2717950"/>
              <a:ext cx="445800" cy="4458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1" name="Google Shape;731;p43"/>
            <p:cNvCxnSpPr>
              <a:stCxn id="713" idx="6"/>
              <a:endCxn id="728" idx="2"/>
            </p:cNvCxnSpPr>
            <p:nvPr/>
          </p:nvCxnSpPr>
          <p:spPr>
            <a:xfrm>
              <a:off x="6799801" y="1744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2" name="Google Shape;732;p43"/>
            <p:cNvCxnSpPr>
              <a:stCxn id="714" idx="6"/>
              <a:endCxn id="729" idx="2"/>
            </p:cNvCxnSpPr>
            <p:nvPr/>
          </p:nvCxnSpPr>
          <p:spPr>
            <a:xfrm>
              <a:off x="6799801" y="23414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3" name="Google Shape;733;p43"/>
            <p:cNvCxnSpPr>
              <a:stCxn id="715" idx="6"/>
              <a:endCxn id="730" idx="2"/>
            </p:cNvCxnSpPr>
            <p:nvPr/>
          </p:nvCxnSpPr>
          <p:spPr>
            <a:xfrm>
              <a:off x="6799801" y="2937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4" name="Google Shape;734;p43"/>
            <p:cNvCxnSpPr>
              <a:stCxn id="713" idx="6"/>
              <a:endCxn id="729" idx="2"/>
            </p:cNvCxnSpPr>
            <p:nvPr/>
          </p:nvCxnSpPr>
          <p:spPr>
            <a:xfrm>
              <a:off x="6799801" y="1744925"/>
              <a:ext cx="8340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5" name="Google Shape;735;p43"/>
            <p:cNvCxnSpPr>
              <a:stCxn id="714" idx="6"/>
              <a:endCxn id="730" idx="2"/>
            </p:cNvCxnSpPr>
            <p:nvPr/>
          </p:nvCxnSpPr>
          <p:spPr>
            <a:xfrm>
              <a:off x="6799801" y="2341425"/>
              <a:ext cx="8340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6" name="Google Shape;736;p43"/>
            <p:cNvCxnSpPr>
              <a:stCxn id="715" idx="6"/>
              <a:endCxn id="729" idx="2"/>
            </p:cNvCxnSpPr>
            <p:nvPr/>
          </p:nvCxnSpPr>
          <p:spPr>
            <a:xfrm flipH="1" rot="10800000">
              <a:off x="6799801" y="2344225"/>
              <a:ext cx="834000" cy="5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7" name="Google Shape;737;p43"/>
            <p:cNvCxnSpPr>
              <a:stCxn id="713" idx="6"/>
              <a:endCxn id="730" idx="2"/>
            </p:cNvCxnSpPr>
            <p:nvPr/>
          </p:nvCxnSpPr>
          <p:spPr>
            <a:xfrm>
              <a:off x="6799801" y="1744925"/>
              <a:ext cx="834000" cy="119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8" name="Google Shape;738;p43"/>
            <p:cNvCxnSpPr>
              <a:stCxn id="714" idx="6"/>
              <a:endCxn id="728" idx="2"/>
            </p:cNvCxnSpPr>
            <p:nvPr/>
          </p:nvCxnSpPr>
          <p:spPr>
            <a:xfrm flipH="1" rot="10800000">
              <a:off x="6799801" y="1747725"/>
              <a:ext cx="834000" cy="5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9" name="Google Shape;739;p43"/>
            <p:cNvCxnSpPr>
              <a:stCxn id="715" idx="6"/>
              <a:endCxn id="728" idx="2"/>
            </p:cNvCxnSpPr>
            <p:nvPr/>
          </p:nvCxnSpPr>
          <p:spPr>
            <a:xfrm flipH="1" rot="10800000">
              <a:off x="6799801" y="1747825"/>
              <a:ext cx="834000" cy="119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40" name="Google Shape;740;p43"/>
            <p:cNvSpPr txBox="1"/>
            <p:nvPr/>
          </p:nvSpPr>
          <p:spPr>
            <a:xfrm>
              <a:off x="6942100" y="1147450"/>
              <a:ext cx="1821000" cy="3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𝝈(W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(𝝈(W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))+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41" name="Google Shape;741;p43"/>
          <p:cNvGrpSpPr/>
          <p:nvPr/>
        </p:nvGrpSpPr>
        <p:grpSpPr>
          <a:xfrm>
            <a:off x="4357594" y="1144525"/>
            <a:ext cx="1711029" cy="2013375"/>
            <a:chOff x="4357594" y="1144525"/>
            <a:chExt cx="1711029" cy="2013375"/>
          </a:xfrm>
        </p:grpSpPr>
        <p:sp>
          <p:nvSpPr>
            <p:cNvPr id="719" name="Google Shape;719;p43"/>
            <p:cNvSpPr/>
            <p:nvPr/>
          </p:nvSpPr>
          <p:spPr>
            <a:xfrm>
              <a:off x="5188601" y="1519100"/>
              <a:ext cx="445800" cy="4458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88601" y="2115600"/>
              <a:ext cx="445800" cy="4458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188601" y="2712100"/>
              <a:ext cx="445800" cy="4458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3"/>
            <p:cNvSpPr txBox="1"/>
            <p:nvPr/>
          </p:nvSpPr>
          <p:spPr>
            <a:xfrm>
              <a:off x="4732723" y="1144525"/>
              <a:ext cx="1335900" cy="3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(𝝈(W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43" name="Google Shape;743;p43"/>
            <p:cNvCxnSpPr/>
            <p:nvPr/>
          </p:nvCxnSpPr>
          <p:spPr>
            <a:xfrm>
              <a:off x="4357594" y="1744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4" name="Google Shape;744;p43"/>
            <p:cNvCxnSpPr/>
            <p:nvPr/>
          </p:nvCxnSpPr>
          <p:spPr>
            <a:xfrm>
              <a:off x="4357594" y="23414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5" name="Google Shape;745;p43"/>
            <p:cNvCxnSpPr/>
            <p:nvPr/>
          </p:nvCxnSpPr>
          <p:spPr>
            <a:xfrm>
              <a:off x="4357594" y="2937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6" name="Google Shape;746;p43"/>
            <p:cNvCxnSpPr/>
            <p:nvPr/>
          </p:nvCxnSpPr>
          <p:spPr>
            <a:xfrm>
              <a:off x="4357594" y="1744925"/>
              <a:ext cx="8340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7" name="Google Shape;747;p43"/>
            <p:cNvCxnSpPr/>
            <p:nvPr/>
          </p:nvCxnSpPr>
          <p:spPr>
            <a:xfrm>
              <a:off x="4357594" y="2341425"/>
              <a:ext cx="8340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8" name="Google Shape;748;p43"/>
            <p:cNvCxnSpPr/>
            <p:nvPr/>
          </p:nvCxnSpPr>
          <p:spPr>
            <a:xfrm flipH="1" rot="10800000">
              <a:off x="4357594" y="2344225"/>
              <a:ext cx="834000" cy="5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9" name="Google Shape;749;p43"/>
            <p:cNvCxnSpPr/>
            <p:nvPr/>
          </p:nvCxnSpPr>
          <p:spPr>
            <a:xfrm>
              <a:off x="4357594" y="1744925"/>
              <a:ext cx="834000" cy="119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0" name="Google Shape;750;p43"/>
            <p:cNvCxnSpPr/>
            <p:nvPr/>
          </p:nvCxnSpPr>
          <p:spPr>
            <a:xfrm flipH="1" rot="10800000">
              <a:off x="4357594" y="1747725"/>
              <a:ext cx="834000" cy="5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1" name="Google Shape;751;p43"/>
            <p:cNvCxnSpPr/>
            <p:nvPr/>
          </p:nvCxnSpPr>
          <p:spPr>
            <a:xfrm flipH="1" rot="10800000">
              <a:off x="4357594" y="1747825"/>
              <a:ext cx="834000" cy="119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Activation Functions</a:t>
            </a:r>
            <a:endParaRPr sz="2500"/>
          </a:p>
        </p:txBody>
      </p:sp>
      <p:grpSp>
        <p:nvGrpSpPr>
          <p:cNvPr id="757" name="Google Shape;757;p44"/>
          <p:cNvGrpSpPr/>
          <p:nvPr/>
        </p:nvGrpSpPr>
        <p:grpSpPr>
          <a:xfrm>
            <a:off x="103650" y="1144513"/>
            <a:ext cx="776100" cy="3206388"/>
            <a:chOff x="103650" y="1144513"/>
            <a:chExt cx="776100" cy="3206388"/>
          </a:xfrm>
        </p:grpSpPr>
        <p:sp>
          <p:nvSpPr>
            <p:cNvPr id="758" name="Google Shape;758;p44"/>
            <p:cNvSpPr/>
            <p:nvPr/>
          </p:nvSpPr>
          <p:spPr>
            <a:xfrm>
              <a:off x="268800" y="1519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268800" y="21156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268800" y="2712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268800" y="33086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268800" y="3905100"/>
              <a:ext cx="445800" cy="4458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4"/>
            <p:cNvSpPr txBox="1"/>
            <p:nvPr/>
          </p:nvSpPr>
          <p:spPr>
            <a:xfrm>
              <a:off x="103650" y="1144513"/>
              <a:ext cx="77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(x)=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64" name="Google Shape;764;p44"/>
          <p:cNvSpPr/>
          <p:nvPr/>
        </p:nvSpPr>
        <p:spPr>
          <a:xfrm>
            <a:off x="1459250" y="15191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4"/>
          <p:cNvSpPr/>
          <p:nvPr/>
        </p:nvSpPr>
        <p:spPr>
          <a:xfrm>
            <a:off x="1459250" y="21156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4"/>
          <p:cNvSpPr/>
          <p:nvPr/>
        </p:nvSpPr>
        <p:spPr>
          <a:xfrm>
            <a:off x="1459250" y="2712100"/>
            <a:ext cx="445800" cy="44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7" name="Google Shape;767;p44"/>
          <p:cNvCxnSpPr>
            <a:stCxn id="758" idx="6"/>
            <a:endCxn id="766" idx="2"/>
          </p:cNvCxnSpPr>
          <p:nvPr/>
        </p:nvCxnSpPr>
        <p:spPr>
          <a:xfrm>
            <a:off x="714600" y="17420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8" name="Google Shape;768;p44"/>
          <p:cNvCxnSpPr>
            <a:stCxn id="759" idx="6"/>
            <a:endCxn id="766" idx="2"/>
          </p:cNvCxnSpPr>
          <p:nvPr/>
        </p:nvCxnSpPr>
        <p:spPr>
          <a:xfrm>
            <a:off x="714600" y="23385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9" name="Google Shape;769;p44"/>
          <p:cNvCxnSpPr>
            <a:stCxn id="760" idx="6"/>
            <a:endCxn id="766" idx="2"/>
          </p:cNvCxnSpPr>
          <p:nvPr/>
        </p:nvCxnSpPr>
        <p:spPr>
          <a:xfrm>
            <a:off x="714600" y="2935000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44"/>
          <p:cNvCxnSpPr>
            <a:stCxn id="761" idx="6"/>
            <a:endCxn id="766" idx="2"/>
          </p:cNvCxnSpPr>
          <p:nvPr/>
        </p:nvCxnSpPr>
        <p:spPr>
          <a:xfrm flipH="1" rot="10800000">
            <a:off x="714600" y="29351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44"/>
          <p:cNvCxnSpPr>
            <a:stCxn id="762" idx="6"/>
            <a:endCxn id="766" idx="2"/>
          </p:cNvCxnSpPr>
          <p:nvPr/>
        </p:nvCxnSpPr>
        <p:spPr>
          <a:xfrm flipH="1" rot="10800000">
            <a:off x="714600" y="29349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p44"/>
          <p:cNvCxnSpPr>
            <a:stCxn id="758" idx="6"/>
            <a:endCxn id="765" idx="2"/>
          </p:cNvCxnSpPr>
          <p:nvPr/>
        </p:nvCxnSpPr>
        <p:spPr>
          <a:xfrm>
            <a:off x="714600" y="17420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3" name="Google Shape;773;p44"/>
          <p:cNvCxnSpPr>
            <a:stCxn id="759" idx="6"/>
            <a:endCxn id="765" idx="2"/>
          </p:cNvCxnSpPr>
          <p:nvPr/>
        </p:nvCxnSpPr>
        <p:spPr>
          <a:xfrm>
            <a:off x="714600" y="2338500"/>
            <a:ext cx="7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4" name="Google Shape;774;p44"/>
          <p:cNvCxnSpPr>
            <a:stCxn id="760" idx="6"/>
            <a:endCxn id="765" idx="2"/>
          </p:cNvCxnSpPr>
          <p:nvPr/>
        </p:nvCxnSpPr>
        <p:spPr>
          <a:xfrm flipH="1" rot="10800000">
            <a:off x="714600" y="2338600"/>
            <a:ext cx="7446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5" name="Google Shape;775;p44"/>
          <p:cNvCxnSpPr>
            <a:stCxn id="761" idx="6"/>
            <a:endCxn id="765" idx="2"/>
          </p:cNvCxnSpPr>
          <p:nvPr/>
        </p:nvCxnSpPr>
        <p:spPr>
          <a:xfrm flipH="1" rot="10800000">
            <a:off x="714600" y="2338400"/>
            <a:ext cx="7446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44"/>
          <p:cNvCxnSpPr>
            <a:stCxn id="762" idx="6"/>
            <a:endCxn id="765" idx="2"/>
          </p:cNvCxnSpPr>
          <p:nvPr/>
        </p:nvCxnSpPr>
        <p:spPr>
          <a:xfrm flipH="1" rot="10800000">
            <a:off x="714600" y="2338500"/>
            <a:ext cx="744600" cy="17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44"/>
          <p:cNvCxnSpPr>
            <a:stCxn id="758" idx="6"/>
            <a:endCxn id="764" idx="2"/>
          </p:cNvCxnSpPr>
          <p:nvPr/>
        </p:nvCxnSpPr>
        <p:spPr>
          <a:xfrm>
            <a:off x="714600" y="1742000"/>
            <a:ext cx="7446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44"/>
          <p:cNvCxnSpPr>
            <a:stCxn id="759" idx="6"/>
            <a:endCxn id="764" idx="2"/>
          </p:cNvCxnSpPr>
          <p:nvPr/>
        </p:nvCxnSpPr>
        <p:spPr>
          <a:xfrm flipH="1" rot="10800000">
            <a:off x="714600" y="1742100"/>
            <a:ext cx="744600" cy="596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44"/>
          <p:cNvCxnSpPr>
            <a:stCxn id="760" idx="6"/>
            <a:endCxn id="764" idx="2"/>
          </p:cNvCxnSpPr>
          <p:nvPr/>
        </p:nvCxnSpPr>
        <p:spPr>
          <a:xfrm flipH="1" rot="10800000">
            <a:off x="714600" y="1741900"/>
            <a:ext cx="744600" cy="1193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44"/>
          <p:cNvCxnSpPr>
            <a:stCxn id="761" idx="6"/>
            <a:endCxn id="764" idx="2"/>
          </p:cNvCxnSpPr>
          <p:nvPr/>
        </p:nvCxnSpPr>
        <p:spPr>
          <a:xfrm flipH="1" rot="10800000">
            <a:off x="714600" y="1742000"/>
            <a:ext cx="744600" cy="17895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44"/>
          <p:cNvCxnSpPr>
            <a:stCxn id="762" idx="6"/>
            <a:endCxn id="764" idx="2"/>
          </p:cNvCxnSpPr>
          <p:nvPr/>
        </p:nvCxnSpPr>
        <p:spPr>
          <a:xfrm flipH="1" rot="10800000">
            <a:off x="714600" y="1742100"/>
            <a:ext cx="744600" cy="23859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44"/>
          <p:cNvSpPr txBox="1"/>
          <p:nvPr/>
        </p:nvSpPr>
        <p:spPr>
          <a:xfrm>
            <a:off x="1281570" y="1144513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3" name="Google Shape;783;p44"/>
          <p:cNvSpPr/>
          <p:nvPr/>
        </p:nvSpPr>
        <p:spPr>
          <a:xfrm>
            <a:off x="1446725" y="34610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4"/>
          <p:cNvSpPr/>
          <p:nvPr/>
        </p:nvSpPr>
        <p:spPr>
          <a:xfrm>
            <a:off x="1446725" y="40575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4"/>
          <p:cNvSpPr/>
          <p:nvPr/>
        </p:nvSpPr>
        <p:spPr>
          <a:xfrm>
            <a:off x="1446725" y="4654000"/>
            <a:ext cx="445800" cy="445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4"/>
          <p:cNvSpPr/>
          <p:nvPr/>
        </p:nvSpPr>
        <p:spPr>
          <a:xfrm>
            <a:off x="2624650" y="15220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4"/>
          <p:cNvSpPr/>
          <p:nvPr/>
        </p:nvSpPr>
        <p:spPr>
          <a:xfrm>
            <a:off x="2624650" y="21185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4"/>
          <p:cNvSpPr/>
          <p:nvPr/>
        </p:nvSpPr>
        <p:spPr>
          <a:xfrm>
            <a:off x="2624650" y="2715025"/>
            <a:ext cx="445800" cy="445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4"/>
          <p:cNvSpPr txBox="1"/>
          <p:nvPr/>
        </p:nvSpPr>
        <p:spPr>
          <a:xfrm>
            <a:off x="1281570" y="3104982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0" name="Google Shape;790;p44"/>
          <p:cNvSpPr txBox="1"/>
          <p:nvPr/>
        </p:nvSpPr>
        <p:spPr>
          <a:xfrm>
            <a:off x="2459500" y="1147450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 b="1"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91" name="Google Shape;791;p44"/>
          <p:cNvCxnSpPr>
            <a:stCxn id="764" idx="6"/>
            <a:endCxn id="786" idx="2"/>
          </p:cNvCxnSpPr>
          <p:nvPr/>
        </p:nvCxnSpPr>
        <p:spPr>
          <a:xfrm>
            <a:off x="1905050" y="1742000"/>
            <a:ext cx="719700" cy="3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44"/>
          <p:cNvCxnSpPr>
            <a:stCxn id="765" idx="6"/>
            <a:endCxn id="787" idx="2"/>
          </p:cNvCxnSpPr>
          <p:nvPr/>
        </p:nvCxnSpPr>
        <p:spPr>
          <a:xfrm>
            <a:off x="1905050" y="2338500"/>
            <a:ext cx="719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44"/>
          <p:cNvCxnSpPr>
            <a:stCxn id="766" idx="6"/>
            <a:endCxn id="788" idx="2"/>
          </p:cNvCxnSpPr>
          <p:nvPr/>
        </p:nvCxnSpPr>
        <p:spPr>
          <a:xfrm>
            <a:off x="1905050" y="2935000"/>
            <a:ext cx="719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44"/>
          <p:cNvCxnSpPr>
            <a:stCxn id="783" idx="6"/>
            <a:endCxn id="786" idx="2"/>
          </p:cNvCxnSpPr>
          <p:nvPr/>
        </p:nvCxnSpPr>
        <p:spPr>
          <a:xfrm flipH="1" rot="10800000">
            <a:off x="1892525" y="1745000"/>
            <a:ext cx="732000" cy="19389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44"/>
          <p:cNvCxnSpPr>
            <a:stCxn id="784" idx="6"/>
            <a:endCxn id="787" idx="2"/>
          </p:cNvCxnSpPr>
          <p:nvPr/>
        </p:nvCxnSpPr>
        <p:spPr>
          <a:xfrm flipH="1" rot="10800000">
            <a:off x="1892525" y="2341500"/>
            <a:ext cx="732000" cy="19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44"/>
          <p:cNvCxnSpPr>
            <a:stCxn id="785" idx="6"/>
            <a:endCxn id="788" idx="2"/>
          </p:cNvCxnSpPr>
          <p:nvPr/>
        </p:nvCxnSpPr>
        <p:spPr>
          <a:xfrm flipH="1" rot="10800000">
            <a:off x="1892525" y="2938000"/>
            <a:ext cx="732000" cy="19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97" name="Google Shape;797;p44"/>
          <p:cNvGrpSpPr/>
          <p:nvPr/>
        </p:nvGrpSpPr>
        <p:grpSpPr>
          <a:xfrm>
            <a:off x="3070450" y="1139194"/>
            <a:ext cx="1544795" cy="2024556"/>
            <a:chOff x="3070450" y="1139194"/>
            <a:chExt cx="1544795" cy="2024556"/>
          </a:xfrm>
        </p:grpSpPr>
        <p:sp>
          <p:nvSpPr>
            <p:cNvPr id="798" name="Google Shape;798;p44"/>
            <p:cNvSpPr/>
            <p:nvPr/>
          </p:nvSpPr>
          <p:spPr>
            <a:xfrm>
              <a:off x="3904575" y="15249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3904575" y="21214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3904575" y="2717950"/>
              <a:ext cx="445800" cy="445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1" name="Google Shape;801;p44"/>
            <p:cNvCxnSpPr>
              <a:stCxn id="786" idx="6"/>
              <a:endCxn id="798" idx="2"/>
            </p:cNvCxnSpPr>
            <p:nvPr/>
          </p:nvCxnSpPr>
          <p:spPr>
            <a:xfrm>
              <a:off x="3070450" y="1744925"/>
              <a:ext cx="834000" cy="30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2" name="Google Shape;802;p44"/>
            <p:cNvCxnSpPr>
              <a:stCxn id="787" idx="6"/>
              <a:endCxn id="799" idx="2"/>
            </p:cNvCxnSpPr>
            <p:nvPr/>
          </p:nvCxnSpPr>
          <p:spPr>
            <a:xfrm>
              <a:off x="3070450" y="23414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3" name="Google Shape;803;p44"/>
            <p:cNvCxnSpPr>
              <a:stCxn id="788" idx="6"/>
              <a:endCxn id="800" idx="2"/>
            </p:cNvCxnSpPr>
            <p:nvPr/>
          </p:nvCxnSpPr>
          <p:spPr>
            <a:xfrm>
              <a:off x="3070450" y="2937925"/>
              <a:ext cx="8340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4" name="Google Shape;804;p44"/>
            <p:cNvSpPr txBox="1"/>
            <p:nvPr/>
          </p:nvSpPr>
          <p:spPr>
            <a:xfrm>
              <a:off x="3633645" y="1139194"/>
              <a:ext cx="98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a(W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05" name="Google Shape;805;p44"/>
          <p:cNvSpPr txBox="1"/>
          <p:nvPr/>
        </p:nvSpPr>
        <p:spPr>
          <a:xfrm>
            <a:off x="4402600" y="1541900"/>
            <a:ext cx="3943500" cy="4002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= a(W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+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1,2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1,3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1,4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1,5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6" name="Google Shape;806;p44"/>
          <p:cNvSpPr txBox="1"/>
          <p:nvPr/>
        </p:nvSpPr>
        <p:spPr>
          <a:xfrm>
            <a:off x="4402600" y="2151500"/>
            <a:ext cx="460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If we think about a “neuron” as inspiration, the output after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should be 1 if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+ 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1,2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1,3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1,4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W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1,5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exceeds a threshold and 0 else.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7" name="Google Shape;807;p44"/>
          <p:cNvSpPr txBox="1"/>
          <p:nvPr/>
        </p:nvSpPr>
        <p:spPr>
          <a:xfrm>
            <a:off x="4402600" y="3065900"/>
            <a:ext cx="46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e.g.,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a(x) = {1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x&gt;0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else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0}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8" name="Google Shape;8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650" y="3398250"/>
            <a:ext cx="2679845" cy="17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44"/>
          <p:cNvSpPr/>
          <p:nvPr/>
        </p:nvSpPr>
        <p:spPr>
          <a:xfrm rot="-366910">
            <a:off x="432233" y="2332633"/>
            <a:ext cx="3652584" cy="93988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What’s the “problem” with defining </a:t>
            </a: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this way?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0" name="Google Shape;810;p44"/>
          <p:cNvSpPr/>
          <p:nvPr/>
        </p:nvSpPr>
        <p:spPr>
          <a:xfrm rot="-367060">
            <a:off x="158253" y="3356804"/>
            <a:ext cx="4529394" cy="126303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To perform backpropagation, we need differentiable functions with non-zero gradients.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1" name="Google Shape;811;p44"/>
          <p:cNvSpPr/>
          <p:nvPr/>
        </p:nvSpPr>
        <p:spPr>
          <a:xfrm rot="5400000">
            <a:off x="6221351" y="2693351"/>
            <a:ext cx="306000" cy="1589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4"/>
          <p:cNvSpPr/>
          <p:nvPr/>
        </p:nvSpPr>
        <p:spPr>
          <a:xfrm rot="5400000">
            <a:off x="5044301" y="4082201"/>
            <a:ext cx="306000" cy="1589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Activation Functions</a:t>
            </a:r>
            <a:endParaRPr sz="2500"/>
          </a:p>
        </p:txBody>
      </p:sp>
      <p:pic>
        <p:nvPicPr>
          <p:cNvPr id="818" name="Google Shape;818;p45"/>
          <p:cNvPicPr preferRelativeResize="0"/>
          <p:nvPr/>
        </p:nvPicPr>
        <p:blipFill rotWithShape="1">
          <a:blip r:embed="rId3">
            <a:alphaModFix/>
          </a:blip>
          <a:srcRect b="66316" l="0" r="56721" t="0"/>
          <a:stretch/>
        </p:blipFill>
        <p:spPr>
          <a:xfrm>
            <a:off x="517988" y="3579275"/>
            <a:ext cx="3832076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5"/>
          <p:cNvPicPr preferRelativeResize="0"/>
          <p:nvPr/>
        </p:nvPicPr>
        <p:blipFill rotWithShape="1">
          <a:blip r:embed="rId3">
            <a:alphaModFix/>
          </a:blip>
          <a:srcRect b="32487" l="0" r="56721" t="33828"/>
          <a:stretch/>
        </p:blipFill>
        <p:spPr>
          <a:xfrm>
            <a:off x="4747513" y="3579275"/>
            <a:ext cx="3832076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5"/>
          <p:cNvPicPr preferRelativeResize="0"/>
          <p:nvPr/>
        </p:nvPicPr>
        <p:blipFill rotWithShape="1">
          <a:blip r:embed="rId3">
            <a:alphaModFix/>
          </a:blip>
          <a:srcRect b="0" l="-528" r="57249" t="66316"/>
          <a:stretch/>
        </p:blipFill>
        <p:spPr>
          <a:xfrm>
            <a:off x="463163" y="1850375"/>
            <a:ext cx="3832076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5"/>
          <p:cNvPicPr preferRelativeResize="0"/>
          <p:nvPr/>
        </p:nvPicPr>
        <p:blipFill rotWithShape="1">
          <a:blip r:embed="rId3">
            <a:alphaModFix/>
          </a:blip>
          <a:srcRect b="67320" l="54225" r="0" t="-1003"/>
          <a:stretch/>
        </p:blipFill>
        <p:spPr>
          <a:xfrm>
            <a:off x="4692688" y="1850375"/>
            <a:ext cx="4053174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800" y="246050"/>
            <a:ext cx="1984669" cy="12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Initialization, Normalization, Regularization</a:t>
            </a:r>
            <a:endParaRPr/>
          </a:p>
        </p:txBody>
      </p:sp>
      <p:sp>
        <p:nvSpPr>
          <p:cNvPr id="828" name="Google Shape;828;p46"/>
          <p:cNvSpPr txBox="1"/>
          <p:nvPr>
            <p:ph idx="1" type="body"/>
          </p:nvPr>
        </p:nvSpPr>
        <p:spPr>
          <a:xfrm>
            <a:off x="311700" y="1152475"/>
            <a:ext cx="8520600" cy="3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Activations are well-behaved close to zero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Weight initialization: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Gaussian; need to pick variance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Glorot / He initializations choose a variance based on activation function and number of incoming connections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Data normalization: </a:t>
            </a:r>
            <a:r>
              <a:rPr i="1" lang="en"/>
              <a:t>z</a:t>
            </a:r>
            <a:r>
              <a:rPr lang="en"/>
              <a:t>-scoring features to make them Gaussian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Model regularization: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Dropout for implicit ensemble learning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BatchNorm layers to address covariate shift through layers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 of (Widespread) Deep Learning: AlexNet</a:t>
            </a:r>
            <a:endParaRPr/>
          </a:p>
        </p:txBody>
      </p:sp>
      <p:sp>
        <p:nvSpPr>
          <p:cNvPr id="834" name="Google Shape;834;p47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 Krizhevsky, et. al. ImageNet Classification with </a:t>
            </a: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Deep Convolutional Neural Networks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. NeurIPS </a:t>
            </a: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2012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5" name="Google Shape;835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25" y="1066950"/>
            <a:ext cx="4366474" cy="36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45674" y="2421850"/>
            <a:ext cx="6592525" cy="2119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sp>
        <p:nvSpPr>
          <p:cNvPr id="842" name="Google Shape;842;p48"/>
          <p:cNvSpPr txBox="1"/>
          <p:nvPr/>
        </p:nvSpPr>
        <p:spPr>
          <a:xfrm>
            <a:off x="5005175" y="1091825"/>
            <a:ext cx="181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baseline="-25000" lang="en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 sz="2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= </a:t>
            </a:r>
            <a:r>
              <a:rPr lang="en" sz="20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="1" lang="en" sz="2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0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" sz="20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 b="1">
              <a:solidFill>
                <a:srgbClr val="99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3" name="Google Shape;843;p48"/>
          <p:cNvSpPr/>
          <p:nvPr/>
        </p:nvSpPr>
        <p:spPr>
          <a:xfrm>
            <a:off x="1188922" y="1232526"/>
            <a:ext cx="2249470" cy="3562312"/>
          </a:xfrm>
          <a:custGeom>
            <a:rect b="b" l="l" r="r" t="t"/>
            <a:pathLst>
              <a:path extrusionOk="0" h="5501640" w="3474085">
                <a:moveTo>
                  <a:pt x="3473848" y="0"/>
                </a:moveTo>
                <a:lnTo>
                  <a:pt x="0" y="1988795"/>
                </a:lnTo>
                <a:lnTo>
                  <a:pt x="18334" y="5501085"/>
                </a:lnTo>
                <a:lnTo>
                  <a:pt x="3473848" y="3507196"/>
                </a:lnTo>
                <a:lnTo>
                  <a:pt x="3473848" y="0"/>
                </a:lnTo>
                <a:close/>
              </a:path>
            </a:pathLst>
          </a:custGeom>
          <a:solidFill>
            <a:srgbClr val="70BF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8"/>
          <p:cNvSpPr/>
          <p:nvPr/>
        </p:nvSpPr>
        <p:spPr>
          <a:xfrm>
            <a:off x="1188922" y="1232526"/>
            <a:ext cx="2249470" cy="3562312"/>
          </a:xfrm>
          <a:custGeom>
            <a:rect b="b" l="l" r="r" t="t"/>
            <a:pathLst>
              <a:path extrusionOk="0" h="5501640" w="3474085">
                <a:moveTo>
                  <a:pt x="0" y="1988795"/>
                </a:moveTo>
                <a:lnTo>
                  <a:pt x="3473849" y="0"/>
                </a:lnTo>
                <a:lnTo>
                  <a:pt x="3473849" y="3507196"/>
                </a:lnTo>
                <a:lnTo>
                  <a:pt x="18334" y="5501085"/>
                </a:lnTo>
                <a:lnTo>
                  <a:pt x="0" y="1988795"/>
                </a:lnTo>
                <a:close/>
              </a:path>
            </a:pathLst>
          </a:custGeom>
          <a:noFill/>
          <a:ln cap="flat" cmpd="sng" w="508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8"/>
          <p:cNvSpPr/>
          <p:nvPr/>
        </p:nvSpPr>
        <p:spPr>
          <a:xfrm>
            <a:off x="1532661" y="2327236"/>
            <a:ext cx="0" cy="2267561"/>
          </a:xfrm>
          <a:custGeom>
            <a:rect b="b" l="l" r="r" t="t"/>
            <a:pathLst>
              <a:path extrusionOk="0" h="3502025" w="120000">
                <a:moveTo>
                  <a:pt x="0" y="3501880"/>
                </a:move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8"/>
          <p:cNvSpPr/>
          <p:nvPr/>
        </p:nvSpPr>
        <p:spPr>
          <a:xfrm>
            <a:off x="1956327" y="2084468"/>
            <a:ext cx="0" cy="2267561"/>
          </a:xfrm>
          <a:custGeom>
            <a:rect b="b" l="l" r="r" t="t"/>
            <a:pathLst>
              <a:path extrusionOk="0" h="3502025" w="120000">
                <a:moveTo>
                  <a:pt x="0" y="3501880"/>
                </a:move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8"/>
          <p:cNvSpPr/>
          <p:nvPr/>
        </p:nvSpPr>
        <p:spPr>
          <a:xfrm>
            <a:off x="2311818" y="1878781"/>
            <a:ext cx="0" cy="2267561"/>
          </a:xfrm>
          <a:custGeom>
            <a:rect b="b" l="l" r="r" t="t"/>
            <a:pathLst>
              <a:path extrusionOk="0" h="3502025" w="120000">
                <a:moveTo>
                  <a:pt x="0" y="3501880"/>
                </a:move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8"/>
          <p:cNvSpPr/>
          <p:nvPr/>
        </p:nvSpPr>
        <p:spPr>
          <a:xfrm>
            <a:off x="2667310" y="1687131"/>
            <a:ext cx="0" cy="2267561"/>
          </a:xfrm>
          <a:custGeom>
            <a:rect b="b" l="l" r="r" t="t"/>
            <a:pathLst>
              <a:path extrusionOk="0" h="3502025" w="120000">
                <a:moveTo>
                  <a:pt x="0" y="3501880"/>
                </a:move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8"/>
          <p:cNvSpPr/>
          <p:nvPr/>
        </p:nvSpPr>
        <p:spPr>
          <a:xfrm>
            <a:off x="3022803" y="1457182"/>
            <a:ext cx="0" cy="2267561"/>
          </a:xfrm>
          <a:custGeom>
            <a:rect b="b" l="l" r="r" t="t"/>
            <a:pathLst>
              <a:path extrusionOk="0" h="3502025" w="120000">
                <a:moveTo>
                  <a:pt x="0" y="3501880"/>
                </a:move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8"/>
          <p:cNvSpPr/>
          <p:nvPr/>
        </p:nvSpPr>
        <p:spPr>
          <a:xfrm>
            <a:off x="1190052" y="1584421"/>
            <a:ext cx="2247003" cy="1292283"/>
          </a:xfrm>
          <a:custGeom>
            <a:rect b="b" l="l" r="r" t="t"/>
            <a:pathLst>
              <a:path extrusionOk="0" h="1995804" w="3470275">
                <a:moveTo>
                  <a:pt x="0" y="1995222"/>
                </a:moveTo>
                <a:lnTo>
                  <a:pt x="3470276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8"/>
          <p:cNvSpPr/>
          <p:nvPr/>
        </p:nvSpPr>
        <p:spPr>
          <a:xfrm>
            <a:off x="1190052" y="2034359"/>
            <a:ext cx="2247003" cy="1292283"/>
          </a:xfrm>
          <a:custGeom>
            <a:rect b="b" l="l" r="r" t="t"/>
            <a:pathLst>
              <a:path extrusionOk="0" h="1995804" w="3470275">
                <a:moveTo>
                  <a:pt x="0" y="1995222"/>
                </a:moveTo>
                <a:lnTo>
                  <a:pt x="3470276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8"/>
          <p:cNvSpPr/>
          <p:nvPr/>
        </p:nvSpPr>
        <p:spPr>
          <a:xfrm>
            <a:off x="1190052" y="2369903"/>
            <a:ext cx="2247003" cy="1292283"/>
          </a:xfrm>
          <a:custGeom>
            <a:rect b="b" l="l" r="r" t="t"/>
            <a:pathLst>
              <a:path extrusionOk="0" h="1995804" w="3470275">
                <a:moveTo>
                  <a:pt x="0" y="1995222"/>
                </a:moveTo>
                <a:lnTo>
                  <a:pt x="3470276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1190052" y="2743750"/>
            <a:ext cx="2247003" cy="1292283"/>
          </a:xfrm>
          <a:custGeom>
            <a:rect b="b" l="l" r="r" t="t"/>
            <a:pathLst>
              <a:path extrusionOk="0" h="1995804" w="3470275">
                <a:moveTo>
                  <a:pt x="0" y="1995223"/>
                </a:moveTo>
                <a:lnTo>
                  <a:pt x="3470276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8"/>
          <p:cNvSpPr/>
          <p:nvPr/>
        </p:nvSpPr>
        <p:spPr>
          <a:xfrm>
            <a:off x="1190052" y="3150994"/>
            <a:ext cx="2247003" cy="1292283"/>
          </a:xfrm>
          <a:custGeom>
            <a:rect b="b" l="l" r="r" t="t"/>
            <a:pathLst>
              <a:path extrusionOk="0" h="1995804" w="3470275">
                <a:moveTo>
                  <a:pt x="0" y="1995222"/>
                </a:moveTo>
                <a:lnTo>
                  <a:pt x="3470276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8"/>
          <p:cNvSpPr/>
          <p:nvPr/>
        </p:nvSpPr>
        <p:spPr>
          <a:xfrm>
            <a:off x="5005185" y="2556383"/>
            <a:ext cx="1430846" cy="2265916"/>
          </a:xfrm>
          <a:custGeom>
            <a:rect b="b" l="l" r="r" t="t"/>
            <a:pathLst>
              <a:path extrusionOk="0" h="3499484" w="2209800">
                <a:moveTo>
                  <a:pt x="2209613" y="0"/>
                </a:moveTo>
                <a:lnTo>
                  <a:pt x="0" y="1265012"/>
                </a:lnTo>
                <a:lnTo>
                  <a:pt x="11662" y="3499076"/>
                </a:lnTo>
                <a:lnTo>
                  <a:pt x="2209613" y="2230823"/>
                </a:lnTo>
                <a:lnTo>
                  <a:pt x="2209613" y="0"/>
                </a:lnTo>
                <a:close/>
              </a:path>
            </a:pathLst>
          </a:custGeom>
          <a:solidFill>
            <a:srgbClr val="51A8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5005185" y="2556383"/>
            <a:ext cx="1430846" cy="2265916"/>
          </a:xfrm>
          <a:custGeom>
            <a:rect b="b" l="l" r="r" t="t"/>
            <a:pathLst>
              <a:path extrusionOk="0" h="3499484" w="2209800">
                <a:moveTo>
                  <a:pt x="0" y="1265014"/>
                </a:moveTo>
                <a:lnTo>
                  <a:pt x="2209613" y="0"/>
                </a:lnTo>
                <a:lnTo>
                  <a:pt x="2209613" y="2230824"/>
                </a:lnTo>
                <a:lnTo>
                  <a:pt x="11661" y="3499077"/>
                </a:lnTo>
                <a:lnTo>
                  <a:pt x="0" y="1265014"/>
                </a:lnTo>
                <a:close/>
              </a:path>
            </a:pathLst>
          </a:custGeom>
          <a:noFill/>
          <a:ln cap="flat" cmpd="sng" w="508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5298767" y="3212599"/>
            <a:ext cx="0" cy="1455104"/>
          </a:xfrm>
          <a:custGeom>
            <a:rect b="b" l="l" r="r" t="t"/>
            <a:pathLst>
              <a:path extrusionOk="0" h="2247265" w="120000">
                <a:moveTo>
                  <a:pt x="0" y="2246894"/>
                </a:move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8"/>
          <p:cNvSpPr/>
          <p:nvPr/>
        </p:nvSpPr>
        <p:spPr>
          <a:xfrm>
            <a:off x="5719417" y="2961162"/>
            <a:ext cx="0" cy="1455104"/>
          </a:xfrm>
          <a:custGeom>
            <a:rect b="b" l="l" r="r" t="t"/>
            <a:pathLst>
              <a:path extrusionOk="0" h="2247265" w="120000">
                <a:moveTo>
                  <a:pt x="0" y="2246895"/>
                </a:move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8"/>
          <p:cNvSpPr/>
          <p:nvPr/>
        </p:nvSpPr>
        <p:spPr>
          <a:xfrm>
            <a:off x="6070559" y="2772513"/>
            <a:ext cx="0" cy="1455104"/>
          </a:xfrm>
          <a:custGeom>
            <a:rect b="b" l="l" r="r" t="t"/>
            <a:pathLst>
              <a:path extrusionOk="0" h="2247265" w="120000">
                <a:moveTo>
                  <a:pt x="0" y="2246894"/>
                </a:move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8"/>
          <p:cNvSpPr/>
          <p:nvPr/>
        </p:nvSpPr>
        <p:spPr>
          <a:xfrm>
            <a:off x="5017272" y="2919677"/>
            <a:ext cx="1401653" cy="853985"/>
          </a:xfrm>
          <a:custGeom>
            <a:rect b="b" l="l" r="r" t="t"/>
            <a:pathLst>
              <a:path extrusionOk="0" h="1318895" w="2164715">
                <a:moveTo>
                  <a:pt x="2164163" y="0"/>
                </a:moveTo>
                <a:lnTo>
                  <a:pt x="0" y="1318634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8"/>
          <p:cNvSpPr/>
          <p:nvPr/>
        </p:nvSpPr>
        <p:spPr>
          <a:xfrm>
            <a:off x="5025483" y="3310486"/>
            <a:ext cx="1401653" cy="853985"/>
          </a:xfrm>
          <a:custGeom>
            <a:rect b="b" l="l" r="r" t="t"/>
            <a:pathLst>
              <a:path extrusionOk="0" h="1318895" w="2164715">
                <a:moveTo>
                  <a:pt x="2164163" y="0"/>
                </a:moveTo>
                <a:lnTo>
                  <a:pt x="0" y="1318635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8"/>
          <p:cNvSpPr/>
          <p:nvPr/>
        </p:nvSpPr>
        <p:spPr>
          <a:xfrm>
            <a:off x="5019852" y="3671764"/>
            <a:ext cx="1401653" cy="853985"/>
          </a:xfrm>
          <a:custGeom>
            <a:rect b="b" l="l" r="r" t="t"/>
            <a:pathLst>
              <a:path extrusionOk="0" h="1318895" w="2164715">
                <a:moveTo>
                  <a:pt x="2164163" y="0"/>
                </a:moveTo>
                <a:lnTo>
                  <a:pt x="0" y="1318634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3" name="Google Shape;863;p48"/>
          <p:cNvGrpSpPr/>
          <p:nvPr/>
        </p:nvGrpSpPr>
        <p:grpSpPr>
          <a:xfrm>
            <a:off x="1197672" y="1870275"/>
            <a:ext cx="4053423" cy="1766354"/>
            <a:chOff x="1197672" y="1870275"/>
            <a:chExt cx="4053423" cy="1766354"/>
          </a:xfrm>
        </p:grpSpPr>
        <p:sp>
          <p:nvSpPr>
            <p:cNvPr id="864" name="Google Shape;864;p48"/>
            <p:cNvSpPr/>
            <p:nvPr/>
          </p:nvSpPr>
          <p:spPr>
            <a:xfrm>
              <a:off x="1201091" y="1870275"/>
              <a:ext cx="1115483" cy="1766354"/>
            </a:xfrm>
            <a:custGeom>
              <a:rect b="b" l="l" r="r" t="t"/>
              <a:pathLst>
                <a:path extrusionOk="0" h="2727960" w="1722754">
                  <a:moveTo>
                    <a:pt x="0" y="986044"/>
                  </a:moveTo>
                  <a:lnTo>
                    <a:pt x="1722336" y="0"/>
                  </a:lnTo>
                  <a:lnTo>
                    <a:pt x="1722336" y="1738869"/>
                  </a:lnTo>
                  <a:lnTo>
                    <a:pt x="9090" y="2727439"/>
                  </a:lnTo>
                  <a:lnTo>
                    <a:pt x="0" y="986044"/>
                  </a:lnTo>
                  <a:close/>
                </a:path>
              </a:pathLst>
            </a:custGeom>
            <a:noFill/>
            <a:ln cap="flat" cmpd="sng" w="1270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1197672" y="3044081"/>
              <a:ext cx="3981698" cy="449811"/>
            </a:xfrm>
            <a:custGeom>
              <a:rect b="b" l="l" r="r" t="t"/>
              <a:pathLst>
                <a:path extrusionOk="0" h="694689" w="6149340">
                  <a:moveTo>
                    <a:pt x="0" y="0"/>
                  </a:moveTo>
                  <a:lnTo>
                    <a:pt x="6149023" y="694613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2311023" y="2443069"/>
              <a:ext cx="2875259" cy="1076423"/>
            </a:xfrm>
            <a:custGeom>
              <a:rect b="b" l="l" r="r" t="t"/>
              <a:pathLst>
                <a:path extrusionOk="0" h="1662429" w="4440555">
                  <a:moveTo>
                    <a:pt x="0" y="0"/>
                  </a:moveTo>
                  <a:lnTo>
                    <a:pt x="4440357" y="1661835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5066483" y="3388030"/>
              <a:ext cx="184612" cy="184611"/>
            </a:xfrm>
            <a:custGeom>
              <a:rect b="b" l="l" r="r" t="t"/>
              <a:pathLst>
                <a:path extrusionOk="0" h="285114" w="285115">
                  <a:moveTo>
                    <a:pt x="142267" y="0"/>
                  </a:moveTo>
                  <a:lnTo>
                    <a:pt x="97300" y="7252"/>
                  </a:lnTo>
                  <a:lnTo>
                    <a:pt x="58246" y="27449"/>
                  </a:lnTo>
                  <a:lnTo>
                    <a:pt x="27449" y="58246"/>
                  </a:lnTo>
                  <a:lnTo>
                    <a:pt x="7252" y="97300"/>
                  </a:lnTo>
                  <a:lnTo>
                    <a:pt x="0" y="142267"/>
                  </a:lnTo>
                  <a:lnTo>
                    <a:pt x="7252" y="187235"/>
                  </a:lnTo>
                  <a:lnTo>
                    <a:pt x="27449" y="226289"/>
                  </a:lnTo>
                  <a:lnTo>
                    <a:pt x="58246" y="257086"/>
                  </a:lnTo>
                  <a:lnTo>
                    <a:pt x="97300" y="277282"/>
                  </a:lnTo>
                  <a:lnTo>
                    <a:pt x="142267" y="284535"/>
                  </a:lnTo>
                  <a:lnTo>
                    <a:pt x="187234" y="277282"/>
                  </a:lnTo>
                  <a:lnTo>
                    <a:pt x="226288" y="257086"/>
                  </a:lnTo>
                  <a:lnTo>
                    <a:pt x="257085" y="226289"/>
                  </a:lnTo>
                  <a:lnTo>
                    <a:pt x="277281" y="187235"/>
                  </a:lnTo>
                  <a:lnTo>
                    <a:pt x="284534" y="142267"/>
                  </a:lnTo>
                  <a:lnTo>
                    <a:pt x="277281" y="97300"/>
                  </a:lnTo>
                  <a:lnTo>
                    <a:pt x="257085" y="58246"/>
                  </a:lnTo>
                  <a:lnTo>
                    <a:pt x="226288" y="27449"/>
                  </a:lnTo>
                  <a:lnTo>
                    <a:pt x="187234" y="7252"/>
                  </a:lnTo>
                  <a:lnTo>
                    <a:pt x="142267" y="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48"/>
          <p:cNvGrpSpPr/>
          <p:nvPr/>
        </p:nvGrpSpPr>
        <p:grpSpPr>
          <a:xfrm>
            <a:off x="1578672" y="1641675"/>
            <a:ext cx="4053423" cy="1766354"/>
            <a:chOff x="1197672" y="1870275"/>
            <a:chExt cx="4053423" cy="1766354"/>
          </a:xfrm>
        </p:grpSpPr>
        <p:sp>
          <p:nvSpPr>
            <p:cNvPr id="869" name="Google Shape;869;p48"/>
            <p:cNvSpPr/>
            <p:nvPr/>
          </p:nvSpPr>
          <p:spPr>
            <a:xfrm>
              <a:off x="1201091" y="1870275"/>
              <a:ext cx="1115483" cy="1766354"/>
            </a:xfrm>
            <a:custGeom>
              <a:rect b="b" l="l" r="r" t="t"/>
              <a:pathLst>
                <a:path extrusionOk="0" h="2727960" w="1722754">
                  <a:moveTo>
                    <a:pt x="0" y="986044"/>
                  </a:moveTo>
                  <a:lnTo>
                    <a:pt x="1722336" y="0"/>
                  </a:lnTo>
                  <a:lnTo>
                    <a:pt x="1722336" y="1738869"/>
                  </a:lnTo>
                  <a:lnTo>
                    <a:pt x="9090" y="2727439"/>
                  </a:lnTo>
                  <a:lnTo>
                    <a:pt x="0" y="986044"/>
                  </a:lnTo>
                  <a:close/>
                </a:path>
              </a:pathLst>
            </a:custGeom>
            <a:noFill/>
            <a:ln cap="flat" cmpd="sng" w="1270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1197672" y="3044081"/>
              <a:ext cx="3981698" cy="449811"/>
            </a:xfrm>
            <a:custGeom>
              <a:rect b="b" l="l" r="r" t="t"/>
              <a:pathLst>
                <a:path extrusionOk="0" h="694689" w="6149340">
                  <a:moveTo>
                    <a:pt x="0" y="0"/>
                  </a:moveTo>
                  <a:lnTo>
                    <a:pt x="6149023" y="694613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2311023" y="2443069"/>
              <a:ext cx="2875259" cy="1076423"/>
            </a:xfrm>
            <a:custGeom>
              <a:rect b="b" l="l" r="r" t="t"/>
              <a:pathLst>
                <a:path extrusionOk="0" h="1662429" w="4440555">
                  <a:moveTo>
                    <a:pt x="0" y="0"/>
                  </a:moveTo>
                  <a:lnTo>
                    <a:pt x="4440357" y="1661835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5066483" y="3388030"/>
              <a:ext cx="184612" cy="184611"/>
            </a:xfrm>
            <a:custGeom>
              <a:rect b="b" l="l" r="r" t="t"/>
              <a:pathLst>
                <a:path extrusionOk="0" h="285114" w="285115">
                  <a:moveTo>
                    <a:pt x="142267" y="0"/>
                  </a:moveTo>
                  <a:lnTo>
                    <a:pt x="97300" y="7252"/>
                  </a:lnTo>
                  <a:lnTo>
                    <a:pt x="58246" y="27449"/>
                  </a:lnTo>
                  <a:lnTo>
                    <a:pt x="27449" y="58246"/>
                  </a:lnTo>
                  <a:lnTo>
                    <a:pt x="7252" y="97300"/>
                  </a:lnTo>
                  <a:lnTo>
                    <a:pt x="0" y="142267"/>
                  </a:lnTo>
                  <a:lnTo>
                    <a:pt x="7252" y="187235"/>
                  </a:lnTo>
                  <a:lnTo>
                    <a:pt x="27449" y="226289"/>
                  </a:lnTo>
                  <a:lnTo>
                    <a:pt x="58246" y="257086"/>
                  </a:lnTo>
                  <a:lnTo>
                    <a:pt x="97300" y="277282"/>
                  </a:lnTo>
                  <a:lnTo>
                    <a:pt x="142267" y="284535"/>
                  </a:lnTo>
                  <a:lnTo>
                    <a:pt x="187234" y="277282"/>
                  </a:lnTo>
                  <a:lnTo>
                    <a:pt x="226288" y="257086"/>
                  </a:lnTo>
                  <a:lnTo>
                    <a:pt x="257085" y="226289"/>
                  </a:lnTo>
                  <a:lnTo>
                    <a:pt x="277281" y="187235"/>
                  </a:lnTo>
                  <a:lnTo>
                    <a:pt x="284534" y="142267"/>
                  </a:lnTo>
                  <a:lnTo>
                    <a:pt x="277281" y="97300"/>
                  </a:lnTo>
                  <a:lnTo>
                    <a:pt x="257085" y="58246"/>
                  </a:lnTo>
                  <a:lnTo>
                    <a:pt x="226288" y="27449"/>
                  </a:lnTo>
                  <a:lnTo>
                    <a:pt x="187234" y="7252"/>
                  </a:lnTo>
                  <a:lnTo>
                    <a:pt x="142267" y="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48"/>
          <p:cNvGrpSpPr/>
          <p:nvPr/>
        </p:nvGrpSpPr>
        <p:grpSpPr>
          <a:xfrm>
            <a:off x="1959672" y="1413075"/>
            <a:ext cx="4053423" cy="1766354"/>
            <a:chOff x="1197672" y="1870275"/>
            <a:chExt cx="4053423" cy="1766354"/>
          </a:xfrm>
        </p:grpSpPr>
        <p:sp>
          <p:nvSpPr>
            <p:cNvPr id="874" name="Google Shape;874;p48"/>
            <p:cNvSpPr/>
            <p:nvPr/>
          </p:nvSpPr>
          <p:spPr>
            <a:xfrm>
              <a:off x="1201091" y="1870275"/>
              <a:ext cx="1115483" cy="1766354"/>
            </a:xfrm>
            <a:custGeom>
              <a:rect b="b" l="l" r="r" t="t"/>
              <a:pathLst>
                <a:path extrusionOk="0" h="2727960" w="1722754">
                  <a:moveTo>
                    <a:pt x="0" y="986044"/>
                  </a:moveTo>
                  <a:lnTo>
                    <a:pt x="1722336" y="0"/>
                  </a:lnTo>
                  <a:lnTo>
                    <a:pt x="1722336" y="1738869"/>
                  </a:lnTo>
                  <a:lnTo>
                    <a:pt x="9090" y="2727439"/>
                  </a:lnTo>
                  <a:lnTo>
                    <a:pt x="0" y="986044"/>
                  </a:lnTo>
                  <a:close/>
                </a:path>
              </a:pathLst>
            </a:custGeom>
            <a:noFill/>
            <a:ln cap="flat" cmpd="sng" w="1270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1197672" y="3044081"/>
              <a:ext cx="3981698" cy="449811"/>
            </a:xfrm>
            <a:custGeom>
              <a:rect b="b" l="l" r="r" t="t"/>
              <a:pathLst>
                <a:path extrusionOk="0" h="694689" w="6149340">
                  <a:moveTo>
                    <a:pt x="0" y="0"/>
                  </a:moveTo>
                  <a:lnTo>
                    <a:pt x="6149023" y="694613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2311023" y="2443069"/>
              <a:ext cx="2875259" cy="1076423"/>
            </a:xfrm>
            <a:custGeom>
              <a:rect b="b" l="l" r="r" t="t"/>
              <a:pathLst>
                <a:path extrusionOk="0" h="1662429" w="4440555">
                  <a:moveTo>
                    <a:pt x="0" y="0"/>
                  </a:moveTo>
                  <a:lnTo>
                    <a:pt x="4440357" y="1661835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5066483" y="3388030"/>
              <a:ext cx="184612" cy="184611"/>
            </a:xfrm>
            <a:custGeom>
              <a:rect b="b" l="l" r="r" t="t"/>
              <a:pathLst>
                <a:path extrusionOk="0" h="285114" w="285115">
                  <a:moveTo>
                    <a:pt x="142267" y="0"/>
                  </a:moveTo>
                  <a:lnTo>
                    <a:pt x="97300" y="7252"/>
                  </a:lnTo>
                  <a:lnTo>
                    <a:pt x="58246" y="27449"/>
                  </a:lnTo>
                  <a:lnTo>
                    <a:pt x="27449" y="58246"/>
                  </a:lnTo>
                  <a:lnTo>
                    <a:pt x="7252" y="97300"/>
                  </a:lnTo>
                  <a:lnTo>
                    <a:pt x="0" y="142267"/>
                  </a:lnTo>
                  <a:lnTo>
                    <a:pt x="7252" y="187235"/>
                  </a:lnTo>
                  <a:lnTo>
                    <a:pt x="27449" y="226289"/>
                  </a:lnTo>
                  <a:lnTo>
                    <a:pt x="58246" y="257086"/>
                  </a:lnTo>
                  <a:lnTo>
                    <a:pt x="97300" y="277282"/>
                  </a:lnTo>
                  <a:lnTo>
                    <a:pt x="142267" y="284535"/>
                  </a:lnTo>
                  <a:lnTo>
                    <a:pt x="187234" y="277282"/>
                  </a:lnTo>
                  <a:lnTo>
                    <a:pt x="226288" y="257086"/>
                  </a:lnTo>
                  <a:lnTo>
                    <a:pt x="257085" y="226289"/>
                  </a:lnTo>
                  <a:lnTo>
                    <a:pt x="277281" y="187235"/>
                  </a:lnTo>
                  <a:lnTo>
                    <a:pt x="284534" y="142267"/>
                  </a:lnTo>
                  <a:lnTo>
                    <a:pt x="277281" y="97300"/>
                  </a:lnTo>
                  <a:lnTo>
                    <a:pt x="257085" y="58246"/>
                  </a:lnTo>
                  <a:lnTo>
                    <a:pt x="226288" y="27449"/>
                  </a:lnTo>
                  <a:lnTo>
                    <a:pt x="187234" y="7252"/>
                  </a:lnTo>
                  <a:lnTo>
                    <a:pt x="142267" y="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" name="Google Shape;878;p48"/>
          <p:cNvGrpSpPr/>
          <p:nvPr/>
        </p:nvGrpSpPr>
        <p:grpSpPr>
          <a:xfrm>
            <a:off x="2340672" y="1184475"/>
            <a:ext cx="4053423" cy="1766354"/>
            <a:chOff x="1197672" y="1870275"/>
            <a:chExt cx="4053423" cy="1766354"/>
          </a:xfrm>
        </p:grpSpPr>
        <p:sp>
          <p:nvSpPr>
            <p:cNvPr id="879" name="Google Shape;879;p48"/>
            <p:cNvSpPr/>
            <p:nvPr/>
          </p:nvSpPr>
          <p:spPr>
            <a:xfrm>
              <a:off x="1201091" y="1870275"/>
              <a:ext cx="1115483" cy="1766354"/>
            </a:xfrm>
            <a:custGeom>
              <a:rect b="b" l="l" r="r" t="t"/>
              <a:pathLst>
                <a:path extrusionOk="0" h="2727960" w="1722754">
                  <a:moveTo>
                    <a:pt x="0" y="986044"/>
                  </a:moveTo>
                  <a:lnTo>
                    <a:pt x="1722336" y="0"/>
                  </a:lnTo>
                  <a:lnTo>
                    <a:pt x="1722336" y="1738869"/>
                  </a:lnTo>
                  <a:lnTo>
                    <a:pt x="9090" y="2727439"/>
                  </a:lnTo>
                  <a:lnTo>
                    <a:pt x="0" y="986044"/>
                  </a:lnTo>
                  <a:close/>
                </a:path>
              </a:pathLst>
            </a:custGeom>
            <a:noFill/>
            <a:ln cap="flat" cmpd="sng" w="1270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1197672" y="3044081"/>
              <a:ext cx="3981698" cy="449811"/>
            </a:xfrm>
            <a:custGeom>
              <a:rect b="b" l="l" r="r" t="t"/>
              <a:pathLst>
                <a:path extrusionOk="0" h="694689" w="6149340">
                  <a:moveTo>
                    <a:pt x="0" y="0"/>
                  </a:moveTo>
                  <a:lnTo>
                    <a:pt x="6149023" y="694613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311023" y="2443069"/>
              <a:ext cx="2875259" cy="1076423"/>
            </a:xfrm>
            <a:custGeom>
              <a:rect b="b" l="l" r="r" t="t"/>
              <a:pathLst>
                <a:path extrusionOk="0" h="1662429" w="4440555">
                  <a:moveTo>
                    <a:pt x="0" y="0"/>
                  </a:moveTo>
                  <a:lnTo>
                    <a:pt x="4440357" y="1661835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5066483" y="3388030"/>
              <a:ext cx="184612" cy="184611"/>
            </a:xfrm>
            <a:custGeom>
              <a:rect b="b" l="l" r="r" t="t"/>
              <a:pathLst>
                <a:path extrusionOk="0" h="285114" w="285115">
                  <a:moveTo>
                    <a:pt x="142267" y="0"/>
                  </a:moveTo>
                  <a:lnTo>
                    <a:pt x="97300" y="7252"/>
                  </a:lnTo>
                  <a:lnTo>
                    <a:pt x="58246" y="27449"/>
                  </a:lnTo>
                  <a:lnTo>
                    <a:pt x="27449" y="58246"/>
                  </a:lnTo>
                  <a:lnTo>
                    <a:pt x="7252" y="97300"/>
                  </a:lnTo>
                  <a:lnTo>
                    <a:pt x="0" y="142267"/>
                  </a:lnTo>
                  <a:lnTo>
                    <a:pt x="7252" y="187235"/>
                  </a:lnTo>
                  <a:lnTo>
                    <a:pt x="27449" y="226289"/>
                  </a:lnTo>
                  <a:lnTo>
                    <a:pt x="58246" y="257086"/>
                  </a:lnTo>
                  <a:lnTo>
                    <a:pt x="97300" y="277282"/>
                  </a:lnTo>
                  <a:lnTo>
                    <a:pt x="142267" y="284535"/>
                  </a:lnTo>
                  <a:lnTo>
                    <a:pt x="187234" y="277282"/>
                  </a:lnTo>
                  <a:lnTo>
                    <a:pt x="226288" y="257086"/>
                  </a:lnTo>
                  <a:lnTo>
                    <a:pt x="257085" y="226289"/>
                  </a:lnTo>
                  <a:lnTo>
                    <a:pt x="277281" y="187235"/>
                  </a:lnTo>
                  <a:lnTo>
                    <a:pt x="284534" y="142267"/>
                  </a:lnTo>
                  <a:lnTo>
                    <a:pt x="277281" y="97300"/>
                  </a:lnTo>
                  <a:lnTo>
                    <a:pt x="257085" y="58246"/>
                  </a:lnTo>
                  <a:lnTo>
                    <a:pt x="226288" y="27449"/>
                  </a:lnTo>
                  <a:lnTo>
                    <a:pt x="187234" y="7252"/>
                  </a:lnTo>
                  <a:lnTo>
                    <a:pt x="142267" y="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48"/>
          <p:cNvGrpSpPr/>
          <p:nvPr/>
        </p:nvGrpSpPr>
        <p:grpSpPr>
          <a:xfrm>
            <a:off x="1197672" y="2251275"/>
            <a:ext cx="4053423" cy="1766354"/>
            <a:chOff x="1197672" y="1870275"/>
            <a:chExt cx="4053423" cy="1766354"/>
          </a:xfrm>
        </p:grpSpPr>
        <p:sp>
          <p:nvSpPr>
            <p:cNvPr id="884" name="Google Shape;884;p48"/>
            <p:cNvSpPr/>
            <p:nvPr/>
          </p:nvSpPr>
          <p:spPr>
            <a:xfrm>
              <a:off x="1201091" y="1870275"/>
              <a:ext cx="1115483" cy="1766354"/>
            </a:xfrm>
            <a:custGeom>
              <a:rect b="b" l="l" r="r" t="t"/>
              <a:pathLst>
                <a:path extrusionOk="0" h="2727960" w="1722754">
                  <a:moveTo>
                    <a:pt x="0" y="986044"/>
                  </a:moveTo>
                  <a:lnTo>
                    <a:pt x="1722336" y="0"/>
                  </a:lnTo>
                  <a:lnTo>
                    <a:pt x="1722336" y="1738869"/>
                  </a:lnTo>
                  <a:lnTo>
                    <a:pt x="9090" y="2727439"/>
                  </a:lnTo>
                  <a:lnTo>
                    <a:pt x="0" y="986044"/>
                  </a:lnTo>
                  <a:close/>
                </a:path>
              </a:pathLst>
            </a:custGeom>
            <a:noFill/>
            <a:ln cap="flat" cmpd="sng" w="1270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1197672" y="3044081"/>
              <a:ext cx="3981698" cy="449811"/>
            </a:xfrm>
            <a:custGeom>
              <a:rect b="b" l="l" r="r" t="t"/>
              <a:pathLst>
                <a:path extrusionOk="0" h="694689" w="6149340">
                  <a:moveTo>
                    <a:pt x="0" y="0"/>
                  </a:moveTo>
                  <a:lnTo>
                    <a:pt x="6149023" y="694613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2311023" y="2443069"/>
              <a:ext cx="2875259" cy="1076423"/>
            </a:xfrm>
            <a:custGeom>
              <a:rect b="b" l="l" r="r" t="t"/>
              <a:pathLst>
                <a:path extrusionOk="0" h="1662429" w="4440555">
                  <a:moveTo>
                    <a:pt x="0" y="0"/>
                  </a:moveTo>
                  <a:lnTo>
                    <a:pt x="4440357" y="1661835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066483" y="3388030"/>
              <a:ext cx="184612" cy="184611"/>
            </a:xfrm>
            <a:custGeom>
              <a:rect b="b" l="l" r="r" t="t"/>
              <a:pathLst>
                <a:path extrusionOk="0" h="285114" w="285115">
                  <a:moveTo>
                    <a:pt x="142267" y="0"/>
                  </a:moveTo>
                  <a:lnTo>
                    <a:pt x="97300" y="7252"/>
                  </a:lnTo>
                  <a:lnTo>
                    <a:pt x="58246" y="27449"/>
                  </a:lnTo>
                  <a:lnTo>
                    <a:pt x="27449" y="58246"/>
                  </a:lnTo>
                  <a:lnTo>
                    <a:pt x="7252" y="97300"/>
                  </a:lnTo>
                  <a:lnTo>
                    <a:pt x="0" y="142267"/>
                  </a:lnTo>
                  <a:lnTo>
                    <a:pt x="7252" y="187235"/>
                  </a:lnTo>
                  <a:lnTo>
                    <a:pt x="27449" y="226289"/>
                  </a:lnTo>
                  <a:lnTo>
                    <a:pt x="58246" y="257086"/>
                  </a:lnTo>
                  <a:lnTo>
                    <a:pt x="97300" y="277282"/>
                  </a:lnTo>
                  <a:lnTo>
                    <a:pt x="142267" y="284535"/>
                  </a:lnTo>
                  <a:lnTo>
                    <a:pt x="187234" y="277282"/>
                  </a:lnTo>
                  <a:lnTo>
                    <a:pt x="226288" y="257086"/>
                  </a:lnTo>
                  <a:lnTo>
                    <a:pt x="257085" y="226289"/>
                  </a:lnTo>
                  <a:lnTo>
                    <a:pt x="277281" y="187235"/>
                  </a:lnTo>
                  <a:lnTo>
                    <a:pt x="284534" y="142267"/>
                  </a:lnTo>
                  <a:lnTo>
                    <a:pt x="277281" y="97300"/>
                  </a:lnTo>
                  <a:lnTo>
                    <a:pt x="257085" y="58246"/>
                  </a:lnTo>
                  <a:lnTo>
                    <a:pt x="226288" y="27449"/>
                  </a:lnTo>
                  <a:lnTo>
                    <a:pt x="187234" y="7252"/>
                  </a:lnTo>
                  <a:lnTo>
                    <a:pt x="142267" y="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48"/>
          <p:cNvGrpSpPr/>
          <p:nvPr/>
        </p:nvGrpSpPr>
        <p:grpSpPr>
          <a:xfrm>
            <a:off x="1578672" y="2022675"/>
            <a:ext cx="4053423" cy="1766354"/>
            <a:chOff x="1197672" y="1870275"/>
            <a:chExt cx="4053423" cy="1766354"/>
          </a:xfrm>
        </p:grpSpPr>
        <p:sp>
          <p:nvSpPr>
            <p:cNvPr id="889" name="Google Shape;889;p48"/>
            <p:cNvSpPr/>
            <p:nvPr/>
          </p:nvSpPr>
          <p:spPr>
            <a:xfrm>
              <a:off x="1201091" y="1870275"/>
              <a:ext cx="1115483" cy="1766354"/>
            </a:xfrm>
            <a:custGeom>
              <a:rect b="b" l="l" r="r" t="t"/>
              <a:pathLst>
                <a:path extrusionOk="0" h="2727960" w="1722754">
                  <a:moveTo>
                    <a:pt x="0" y="986044"/>
                  </a:moveTo>
                  <a:lnTo>
                    <a:pt x="1722336" y="0"/>
                  </a:lnTo>
                  <a:lnTo>
                    <a:pt x="1722336" y="1738869"/>
                  </a:lnTo>
                  <a:lnTo>
                    <a:pt x="9090" y="2727439"/>
                  </a:lnTo>
                  <a:lnTo>
                    <a:pt x="0" y="986044"/>
                  </a:lnTo>
                  <a:close/>
                </a:path>
              </a:pathLst>
            </a:custGeom>
            <a:noFill/>
            <a:ln cap="flat" cmpd="sng" w="1270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1197672" y="3044081"/>
              <a:ext cx="3981698" cy="449811"/>
            </a:xfrm>
            <a:custGeom>
              <a:rect b="b" l="l" r="r" t="t"/>
              <a:pathLst>
                <a:path extrusionOk="0" h="694689" w="6149340">
                  <a:moveTo>
                    <a:pt x="0" y="0"/>
                  </a:moveTo>
                  <a:lnTo>
                    <a:pt x="6149023" y="694613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2311023" y="2443069"/>
              <a:ext cx="2875259" cy="1076423"/>
            </a:xfrm>
            <a:custGeom>
              <a:rect b="b" l="l" r="r" t="t"/>
              <a:pathLst>
                <a:path extrusionOk="0" h="1662429" w="4440555">
                  <a:moveTo>
                    <a:pt x="0" y="0"/>
                  </a:moveTo>
                  <a:lnTo>
                    <a:pt x="4440357" y="1661835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5066483" y="3388030"/>
              <a:ext cx="184612" cy="184611"/>
            </a:xfrm>
            <a:custGeom>
              <a:rect b="b" l="l" r="r" t="t"/>
              <a:pathLst>
                <a:path extrusionOk="0" h="285114" w="285115">
                  <a:moveTo>
                    <a:pt x="142267" y="0"/>
                  </a:moveTo>
                  <a:lnTo>
                    <a:pt x="97300" y="7252"/>
                  </a:lnTo>
                  <a:lnTo>
                    <a:pt x="58246" y="27449"/>
                  </a:lnTo>
                  <a:lnTo>
                    <a:pt x="27449" y="58246"/>
                  </a:lnTo>
                  <a:lnTo>
                    <a:pt x="7252" y="97300"/>
                  </a:lnTo>
                  <a:lnTo>
                    <a:pt x="0" y="142267"/>
                  </a:lnTo>
                  <a:lnTo>
                    <a:pt x="7252" y="187235"/>
                  </a:lnTo>
                  <a:lnTo>
                    <a:pt x="27449" y="226289"/>
                  </a:lnTo>
                  <a:lnTo>
                    <a:pt x="58246" y="257086"/>
                  </a:lnTo>
                  <a:lnTo>
                    <a:pt x="97300" y="277282"/>
                  </a:lnTo>
                  <a:lnTo>
                    <a:pt x="142267" y="284535"/>
                  </a:lnTo>
                  <a:lnTo>
                    <a:pt x="187234" y="277282"/>
                  </a:lnTo>
                  <a:lnTo>
                    <a:pt x="226288" y="257086"/>
                  </a:lnTo>
                  <a:lnTo>
                    <a:pt x="257085" y="226289"/>
                  </a:lnTo>
                  <a:lnTo>
                    <a:pt x="277281" y="187235"/>
                  </a:lnTo>
                  <a:lnTo>
                    <a:pt x="284534" y="142267"/>
                  </a:lnTo>
                  <a:lnTo>
                    <a:pt x="277281" y="97300"/>
                  </a:lnTo>
                  <a:lnTo>
                    <a:pt x="257085" y="58246"/>
                  </a:lnTo>
                  <a:lnTo>
                    <a:pt x="226288" y="27449"/>
                  </a:lnTo>
                  <a:lnTo>
                    <a:pt x="187234" y="7252"/>
                  </a:lnTo>
                  <a:lnTo>
                    <a:pt x="142267" y="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48"/>
          <p:cNvGrpSpPr/>
          <p:nvPr/>
        </p:nvGrpSpPr>
        <p:grpSpPr>
          <a:xfrm>
            <a:off x="1959672" y="1794075"/>
            <a:ext cx="4053423" cy="1766354"/>
            <a:chOff x="1197672" y="1870275"/>
            <a:chExt cx="4053423" cy="1766354"/>
          </a:xfrm>
        </p:grpSpPr>
        <p:sp>
          <p:nvSpPr>
            <p:cNvPr id="894" name="Google Shape;894;p48"/>
            <p:cNvSpPr/>
            <p:nvPr/>
          </p:nvSpPr>
          <p:spPr>
            <a:xfrm>
              <a:off x="1201091" y="1870275"/>
              <a:ext cx="1115483" cy="1766354"/>
            </a:xfrm>
            <a:custGeom>
              <a:rect b="b" l="l" r="r" t="t"/>
              <a:pathLst>
                <a:path extrusionOk="0" h="2727960" w="1722754">
                  <a:moveTo>
                    <a:pt x="0" y="986044"/>
                  </a:moveTo>
                  <a:lnTo>
                    <a:pt x="1722336" y="0"/>
                  </a:lnTo>
                  <a:lnTo>
                    <a:pt x="1722336" y="1738869"/>
                  </a:lnTo>
                  <a:lnTo>
                    <a:pt x="9090" y="2727439"/>
                  </a:lnTo>
                  <a:lnTo>
                    <a:pt x="0" y="986044"/>
                  </a:lnTo>
                  <a:close/>
                </a:path>
              </a:pathLst>
            </a:custGeom>
            <a:noFill/>
            <a:ln cap="flat" cmpd="sng" w="1270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1197672" y="3044081"/>
              <a:ext cx="3981698" cy="449811"/>
            </a:xfrm>
            <a:custGeom>
              <a:rect b="b" l="l" r="r" t="t"/>
              <a:pathLst>
                <a:path extrusionOk="0" h="694689" w="6149340">
                  <a:moveTo>
                    <a:pt x="0" y="0"/>
                  </a:moveTo>
                  <a:lnTo>
                    <a:pt x="6149023" y="694613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2311023" y="2443069"/>
              <a:ext cx="2875259" cy="1076423"/>
            </a:xfrm>
            <a:custGeom>
              <a:rect b="b" l="l" r="r" t="t"/>
              <a:pathLst>
                <a:path extrusionOk="0" h="1662429" w="4440555">
                  <a:moveTo>
                    <a:pt x="0" y="0"/>
                  </a:moveTo>
                  <a:lnTo>
                    <a:pt x="4440357" y="1661835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5066483" y="3388030"/>
              <a:ext cx="184612" cy="184611"/>
            </a:xfrm>
            <a:custGeom>
              <a:rect b="b" l="l" r="r" t="t"/>
              <a:pathLst>
                <a:path extrusionOk="0" h="285114" w="285115">
                  <a:moveTo>
                    <a:pt x="142267" y="0"/>
                  </a:moveTo>
                  <a:lnTo>
                    <a:pt x="97300" y="7252"/>
                  </a:lnTo>
                  <a:lnTo>
                    <a:pt x="58246" y="27449"/>
                  </a:lnTo>
                  <a:lnTo>
                    <a:pt x="27449" y="58246"/>
                  </a:lnTo>
                  <a:lnTo>
                    <a:pt x="7252" y="97300"/>
                  </a:lnTo>
                  <a:lnTo>
                    <a:pt x="0" y="142267"/>
                  </a:lnTo>
                  <a:lnTo>
                    <a:pt x="7252" y="187235"/>
                  </a:lnTo>
                  <a:lnTo>
                    <a:pt x="27449" y="226289"/>
                  </a:lnTo>
                  <a:lnTo>
                    <a:pt x="58246" y="257086"/>
                  </a:lnTo>
                  <a:lnTo>
                    <a:pt x="97300" y="277282"/>
                  </a:lnTo>
                  <a:lnTo>
                    <a:pt x="142267" y="284535"/>
                  </a:lnTo>
                  <a:lnTo>
                    <a:pt x="187234" y="277282"/>
                  </a:lnTo>
                  <a:lnTo>
                    <a:pt x="226288" y="257086"/>
                  </a:lnTo>
                  <a:lnTo>
                    <a:pt x="257085" y="226289"/>
                  </a:lnTo>
                  <a:lnTo>
                    <a:pt x="277281" y="187235"/>
                  </a:lnTo>
                  <a:lnTo>
                    <a:pt x="284534" y="142267"/>
                  </a:lnTo>
                  <a:lnTo>
                    <a:pt x="277281" y="97300"/>
                  </a:lnTo>
                  <a:lnTo>
                    <a:pt x="257085" y="58246"/>
                  </a:lnTo>
                  <a:lnTo>
                    <a:pt x="226288" y="27449"/>
                  </a:lnTo>
                  <a:lnTo>
                    <a:pt x="187234" y="7252"/>
                  </a:lnTo>
                  <a:lnTo>
                    <a:pt x="142267" y="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48"/>
          <p:cNvGrpSpPr/>
          <p:nvPr/>
        </p:nvGrpSpPr>
        <p:grpSpPr>
          <a:xfrm>
            <a:off x="2340672" y="1565475"/>
            <a:ext cx="4053423" cy="1766354"/>
            <a:chOff x="1197672" y="1870275"/>
            <a:chExt cx="4053423" cy="1766354"/>
          </a:xfrm>
        </p:grpSpPr>
        <p:sp>
          <p:nvSpPr>
            <p:cNvPr id="899" name="Google Shape;899;p48"/>
            <p:cNvSpPr/>
            <p:nvPr/>
          </p:nvSpPr>
          <p:spPr>
            <a:xfrm>
              <a:off x="1201091" y="1870275"/>
              <a:ext cx="1115483" cy="1766354"/>
            </a:xfrm>
            <a:custGeom>
              <a:rect b="b" l="l" r="r" t="t"/>
              <a:pathLst>
                <a:path extrusionOk="0" h="2727960" w="1722754">
                  <a:moveTo>
                    <a:pt x="0" y="986044"/>
                  </a:moveTo>
                  <a:lnTo>
                    <a:pt x="1722336" y="0"/>
                  </a:lnTo>
                  <a:lnTo>
                    <a:pt x="1722336" y="1738869"/>
                  </a:lnTo>
                  <a:lnTo>
                    <a:pt x="9090" y="2727439"/>
                  </a:lnTo>
                  <a:lnTo>
                    <a:pt x="0" y="986044"/>
                  </a:lnTo>
                  <a:close/>
                </a:path>
              </a:pathLst>
            </a:custGeom>
            <a:noFill/>
            <a:ln cap="flat" cmpd="sng" w="1270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1197672" y="3044081"/>
              <a:ext cx="3981698" cy="449811"/>
            </a:xfrm>
            <a:custGeom>
              <a:rect b="b" l="l" r="r" t="t"/>
              <a:pathLst>
                <a:path extrusionOk="0" h="694689" w="6149340">
                  <a:moveTo>
                    <a:pt x="0" y="0"/>
                  </a:moveTo>
                  <a:lnTo>
                    <a:pt x="6149023" y="694613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2311023" y="2443069"/>
              <a:ext cx="2875259" cy="1076423"/>
            </a:xfrm>
            <a:custGeom>
              <a:rect b="b" l="l" r="r" t="t"/>
              <a:pathLst>
                <a:path extrusionOk="0" h="1662429" w="4440555">
                  <a:moveTo>
                    <a:pt x="0" y="0"/>
                  </a:moveTo>
                  <a:lnTo>
                    <a:pt x="4440357" y="1661835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5066483" y="3388030"/>
              <a:ext cx="184612" cy="184611"/>
            </a:xfrm>
            <a:custGeom>
              <a:rect b="b" l="l" r="r" t="t"/>
              <a:pathLst>
                <a:path extrusionOk="0" h="285114" w="285115">
                  <a:moveTo>
                    <a:pt x="142267" y="0"/>
                  </a:moveTo>
                  <a:lnTo>
                    <a:pt x="97300" y="7252"/>
                  </a:lnTo>
                  <a:lnTo>
                    <a:pt x="58246" y="27449"/>
                  </a:lnTo>
                  <a:lnTo>
                    <a:pt x="27449" y="58246"/>
                  </a:lnTo>
                  <a:lnTo>
                    <a:pt x="7252" y="97300"/>
                  </a:lnTo>
                  <a:lnTo>
                    <a:pt x="0" y="142267"/>
                  </a:lnTo>
                  <a:lnTo>
                    <a:pt x="7252" y="187235"/>
                  </a:lnTo>
                  <a:lnTo>
                    <a:pt x="27449" y="226289"/>
                  </a:lnTo>
                  <a:lnTo>
                    <a:pt x="58246" y="257086"/>
                  </a:lnTo>
                  <a:lnTo>
                    <a:pt x="97300" y="277282"/>
                  </a:lnTo>
                  <a:lnTo>
                    <a:pt x="142267" y="284535"/>
                  </a:lnTo>
                  <a:lnTo>
                    <a:pt x="187234" y="277282"/>
                  </a:lnTo>
                  <a:lnTo>
                    <a:pt x="226288" y="257086"/>
                  </a:lnTo>
                  <a:lnTo>
                    <a:pt x="257085" y="226289"/>
                  </a:lnTo>
                  <a:lnTo>
                    <a:pt x="277281" y="187235"/>
                  </a:lnTo>
                  <a:lnTo>
                    <a:pt x="284534" y="142267"/>
                  </a:lnTo>
                  <a:lnTo>
                    <a:pt x="277281" y="97300"/>
                  </a:lnTo>
                  <a:lnTo>
                    <a:pt x="257085" y="58246"/>
                  </a:lnTo>
                  <a:lnTo>
                    <a:pt x="226288" y="27449"/>
                  </a:lnTo>
                  <a:lnTo>
                    <a:pt x="187234" y="7252"/>
                  </a:lnTo>
                  <a:lnTo>
                    <a:pt x="142267" y="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48"/>
          <p:cNvGrpSpPr/>
          <p:nvPr/>
        </p:nvGrpSpPr>
        <p:grpSpPr>
          <a:xfrm>
            <a:off x="1197672" y="1946475"/>
            <a:ext cx="5196423" cy="2833154"/>
            <a:chOff x="1197672" y="1946475"/>
            <a:chExt cx="5196423" cy="2833154"/>
          </a:xfrm>
        </p:grpSpPr>
        <p:grpSp>
          <p:nvGrpSpPr>
            <p:cNvPr id="904" name="Google Shape;904;p48"/>
            <p:cNvGrpSpPr/>
            <p:nvPr/>
          </p:nvGrpSpPr>
          <p:grpSpPr>
            <a:xfrm>
              <a:off x="1197672" y="2632275"/>
              <a:ext cx="4053423" cy="1766354"/>
              <a:chOff x="1197672" y="1870275"/>
              <a:chExt cx="4053423" cy="1766354"/>
            </a:xfrm>
          </p:grpSpPr>
          <p:sp>
            <p:nvSpPr>
              <p:cNvPr id="905" name="Google Shape;905;p48"/>
              <p:cNvSpPr/>
              <p:nvPr/>
            </p:nvSpPr>
            <p:spPr>
              <a:xfrm>
                <a:off x="1201091" y="1870275"/>
                <a:ext cx="1115483" cy="1766354"/>
              </a:xfrm>
              <a:custGeom>
                <a:rect b="b" l="l" r="r" t="t"/>
                <a:pathLst>
                  <a:path extrusionOk="0" h="2727960" w="1722754">
                    <a:moveTo>
                      <a:pt x="0" y="986044"/>
                    </a:moveTo>
                    <a:lnTo>
                      <a:pt x="1722336" y="0"/>
                    </a:lnTo>
                    <a:lnTo>
                      <a:pt x="1722336" y="1738869"/>
                    </a:lnTo>
                    <a:lnTo>
                      <a:pt x="9090" y="2727439"/>
                    </a:lnTo>
                    <a:lnTo>
                      <a:pt x="0" y="986044"/>
                    </a:lnTo>
                    <a:close/>
                  </a:path>
                </a:pathLst>
              </a:custGeom>
              <a:noFill/>
              <a:ln cap="flat" cmpd="sng" w="1270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8"/>
              <p:cNvSpPr/>
              <p:nvPr/>
            </p:nvSpPr>
            <p:spPr>
              <a:xfrm>
                <a:off x="1197672" y="3044081"/>
                <a:ext cx="3981698" cy="449811"/>
              </a:xfrm>
              <a:custGeom>
                <a:rect b="b" l="l" r="r" t="t"/>
                <a:pathLst>
                  <a:path extrusionOk="0" h="694689" w="6149340">
                    <a:moveTo>
                      <a:pt x="0" y="0"/>
                    </a:moveTo>
                    <a:lnTo>
                      <a:pt x="6149023" y="694613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8"/>
              <p:cNvSpPr/>
              <p:nvPr/>
            </p:nvSpPr>
            <p:spPr>
              <a:xfrm>
                <a:off x="2311023" y="2443069"/>
                <a:ext cx="2875259" cy="1076423"/>
              </a:xfrm>
              <a:custGeom>
                <a:rect b="b" l="l" r="r" t="t"/>
                <a:pathLst>
                  <a:path extrusionOk="0" h="1662429" w="4440555">
                    <a:moveTo>
                      <a:pt x="0" y="0"/>
                    </a:moveTo>
                    <a:lnTo>
                      <a:pt x="4440357" y="1661835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8"/>
              <p:cNvSpPr/>
              <p:nvPr/>
            </p:nvSpPr>
            <p:spPr>
              <a:xfrm>
                <a:off x="5066483" y="3388030"/>
                <a:ext cx="184612" cy="184611"/>
              </a:xfrm>
              <a:custGeom>
                <a:rect b="b" l="l" r="r" t="t"/>
                <a:pathLst>
                  <a:path extrusionOk="0" h="285114" w="285115">
                    <a:moveTo>
                      <a:pt x="142267" y="0"/>
                    </a:moveTo>
                    <a:lnTo>
                      <a:pt x="97300" y="7252"/>
                    </a:lnTo>
                    <a:lnTo>
                      <a:pt x="58246" y="27449"/>
                    </a:lnTo>
                    <a:lnTo>
                      <a:pt x="27449" y="58246"/>
                    </a:lnTo>
                    <a:lnTo>
                      <a:pt x="7252" y="97300"/>
                    </a:lnTo>
                    <a:lnTo>
                      <a:pt x="0" y="142267"/>
                    </a:lnTo>
                    <a:lnTo>
                      <a:pt x="7252" y="187235"/>
                    </a:lnTo>
                    <a:lnTo>
                      <a:pt x="27449" y="226289"/>
                    </a:lnTo>
                    <a:lnTo>
                      <a:pt x="58246" y="257086"/>
                    </a:lnTo>
                    <a:lnTo>
                      <a:pt x="97300" y="277282"/>
                    </a:lnTo>
                    <a:lnTo>
                      <a:pt x="142267" y="284535"/>
                    </a:lnTo>
                    <a:lnTo>
                      <a:pt x="187234" y="277282"/>
                    </a:lnTo>
                    <a:lnTo>
                      <a:pt x="226288" y="257086"/>
                    </a:lnTo>
                    <a:lnTo>
                      <a:pt x="257085" y="226289"/>
                    </a:lnTo>
                    <a:lnTo>
                      <a:pt x="277281" y="187235"/>
                    </a:lnTo>
                    <a:lnTo>
                      <a:pt x="284534" y="142267"/>
                    </a:lnTo>
                    <a:lnTo>
                      <a:pt x="277281" y="97300"/>
                    </a:lnTo>
                    <a:lnTo>
                      <a:pt x="257085" y="58246"/>
                    </a:lnTo>
                    <a:lnTo>
                      <a:pt x="226288" y="27449"/>
                    </a:lnTo>
                    <a:lnTo>
                      <a:pt x="187234" y="7252"/>
                    </a:lnTo>
                    <a:lnTo>
                      <a:pt x="142267" y="0"/>
                    </a:lnTo>
                    <a:close/>
                  </a:path>
                </a:pathLst>
              </a:custGeom>
              <a:solidFill>
                <a:srgbClr val="EC5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48"/>
            <p:cNvGrpSpPr/>
            <p:nvPr/>
          </p:nvGrpSpPr>
          <p:grpSpPr>
            <a:xfrm>
              <a:off x="1578672" y="2403675"/>
              <a:ext cx="4053423" cy="1766354"/>
              <a:chOff x="1197672" y="1870275"/>
              <a:chExt cx="4053423" cy="1766354"/>
            </a:xfrm>
          </p:grpSpPr>
          <p:sp>
            <p:nvSpPr>
              <p:cNvPr id="910" name="Google Shape;910;p48"/>
              <p:cNvSpPr/>
              <p:nvPr/>
            </p:nvSpPr>
            <p:spPr>
              <a:xfrm>
                <a:off x="1201091" y="1870275"/>
                <a:ext cx="1115483" cy="1766354"/>
              </a:xfrm>
              <a:custGeom>
                <a:rect b="b" l="l" r="r" t="t"/>
                <a:pathLst>
                  <a:path extrusionOk="0" h="2727960" w="1722754">
                    <a:moveTo>
                      <a:pt x="0" y="986044"/>
                    </a:moveTo>
                    <a:lnTo>
                      <a:pt x="1722336" y="0"/>
                    </a:lnTo>
                    <a:lnTo>
                      <a:pt x="1722336" y="1738869"/>
                    </a:lnTo>
                    <a:lnTo>
                      <a:pt x="9090" y="2727439"/>
                    </a:lnTo>
                    <a:lnTo>
                      <a:pt x="0" y="986044"/>
                    </a:lnTo>
                    <a:close/>
                  </a:path>
                </a:pathLst>
              </a:custGeom>
              <a:noFill/>
              <a:ln cap="flat" cmpd="sng" w="1270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8"/>
              <p:cNvSpPr/>
              <p:nvPr/>
            </p:nvSpPr>
            <p:spPr>
              <a:xfrm>
                <a:off x="1197672" y="3044081"/>
                <a:ext cx="3981698" cy="449811"/>
              </a:xfrm>
              <a:custGeom>
                <a:rect b="b" l="l" r="r" t="t"/>
                <a:pathLst>
                  <a:path extrusionOk="0" h="694689" w="6149340">
                    <a:moveTo>
                      <a:pt x="0" y="0"/>
                    </a:moveTo>
                    <a:lnTo>
                      <a:pt x="6149023" y="694613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8"/>
              <p:cNvSpPr/>
              <p:nvPr/>
            </p:nvSpPr>
            <p:spPr>
              <a:xfrm>
                <a:off x="2311023" y="2443069"/>
                <a:ext cx="2875259" cy="1076423"/>
              </a:xfrm>
              <a:custGeom>
                <a:rect b="b" l="l" r="r" t="t"/>
                <a:pathLst>
                  <a:path extrusionOk="0" h="1662429" w="4440555">
                    <a:moveTo>
                      <a:pt x="0" y="0"/>
                    </a:moveTo>
                    <a:lnTo>
                      <a:pt x="4440357" y="1661835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8"/>
              <p:cNvSpPr/>
              <p:nvPr/>
            </p:nvSpPr>
            <p:spPr>
              <a:xfrm>
                <a:off x="5066483" y="3388030"/>
                <a:ext cx="184612" cy="184611"/>
              </a:xfrm>
              <a:custGeom>
                <a:rect b="b" l="l" r="r" t="t"/>
                <a:pathLst>
                  <a:path extrusionOk="0" h="285114" w="285115">
                    <a:moveTo>
                      <a:pt x="142267" y="0"/>
                    </a:moveTo>
                    <a:lnTo>
                      <a:pt x="97300" y="7252"/>
                    </a:lnTo>
                    <a:lnTo>
                      <a:pt x="58246" y="27449"/>
                    </a:lnTo>
                    <a:lnTo>
                      <a:pt x="27449" y="58246"/>
                    </a:lnTo>
                    <a:lnTo>
                      <a:pt x="7252" y="97300"/>
                    </a:lnTo>
                    <a:lnTo>
                      <a:pt x="0" y="142267"/>
                    </a:lnTo>
                    <a:lnTo>
                      <a:pt x="7252" y="187235"/>
                    </a:lnTo>
                    <a:lnTo>
                      <a:pt x="27449" y="226289"/>
                    </a:lnTo>
                    <a:lnTo>
                      <a:pt x="58246" y="257086"/>
                    </a:lnTo>
                    <a:lnTo>
                      <a:pt x="97300" y="277282"/>
                    </a:lnTo>
                    <a:lnTo>
                      <a:pt x="142267" y="284535"/>
                    </a:lnTo>
                    <a:lnTo>
                      <a:pt x="187234" y="277282"/>
                    </a:lnTo>
                    <a:lnTo>
                      <a:pt x="226288" y="257086"/>
                    </a:lnTo>
                    <a:lnTo>
                      <a:pt x="257085" y="226289"/>
                    </a:lnTo>
                    <a:lnTo>
                      <a:pt x="277281" y="187235"/>
                    </a:lnTo>
                    <a:lnTo>
                      <a:pt x="284534" y="142267"/>
                    </a:lnTo>
                    <a:lnTo>
                      <a:pt x="277281" y="97300"/>
                    </a:lnTo>
                    <a:lnTo>
                      <a:pt x="257085" y="58246"/>
                    </a:lnTo>
                    <a:lnTo>
                      <a:pt x="226288" y="27449"/>
                    </a:lnTo>
                    <a:lnTo>
                      <a:pt x="187234" y="7252"/>
                    </a:lnTo>
                    <a:lnTo>
                      <a:pt x="142267" y="0"/>
                    </a:lnTo>
                    <a:close/>
                  </a:path>
                </a:pathLst>
              </a:custGeom>
              <a:solidFill>
                <a:srgbClr val="EC5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48"/>
            <p:cNvGrpSpPr/>
            <p:nvPr/>
          </p:nvGrpSpPr>
          <p:grpSpPr>
            <a:xfrm>
              <a:off x="1959672" y="2175075"/>
              <a:ext cx="4053423" cy="1766354"/>
              <a:chOff x="1197672" y="1870275"/>
              <a:chExt cx="4053423" cy="1766354"/>
            </a:xfrm>
          </p:grpSpPr>
          <p:sp>
            <p:nvSpPr>
              <p:cNvPr id="915" name="Google Shape;915;p48"/>
              <p:cNvSpPr/>
              <p:nvPr/>
            </p:nvSpPr>
            <p:spPr>
              <a:xfrm>
                <a:off x="1201091" y="1870275"/>
                <a:ext cx="1115483" cy="1766354"/>
              </a:xfrm>
              <a:custGeom>
                <a:rect b="b" l="l" r="r" t="t"/>
                <a:pathLst>
                  <a:path extrusionOk="0" h="2727960" w="1722754">
                    <a:moveTo>
                      <a:pt x="0" y="986044"/>
                    </a:moveTo>
                    <a:lnTo>
                      <a:pt x="1722336" y="0"/>
                    </a:lnTo>
                    <a:lnTo>
                      <a:pt x="1722336" y="1738869"/>
                    </a:lnTo>
                    <a:lnTo>
                      <a:pt x="9090" y="2727439"/>
                    </a:lnTo>
                    <a:lnTo>
                      <a:pt x="0" y="986044"/>
                    </a:lnTo>
                    <a:close/>
                  </a:path>
                </a:pathLst>
              </a:custGeom>
              <a:noFill/>
              <a:ln cap="flat" cmpd="sng" w="1270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8"/>
              <p:cNvSpPr/>
              <p:nvPr/>
            </p:nvSpPr>
            <p:spPr>
              <a:xfrm>
                <a:off x="1197672" y="3044081"/>
                <a:ext cx="3981698" cy="449811"/>
              </a:xfrm>
              <a:custGeom>
                <a:rect b="b" l="l" r="r" t="t"/>
                <a:pathLst>
                  <a:path extrusionOk="0" h="694689" w="6149340">
                    <a:moveTo>
                      <a:pt x="0" y="0"/>
                    </a:moveTo>
                    <a:lnTo>
                      <a:pt x="6149023" y="694613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8"/>
              <p:cNvSpPr/>
              <p:nvPr/>
            </p:nvSpPr>
            <p:spPr>
              <a:xfrm>
                <a:off x="2311023" y="2443069"/>
                <a:ext cx="2875259" cy="1076423"/>
              </a:xfrm>
              <a:custGeom>
                <a:rect b="b" l="l" r="r" t="t"/>
                <a:pathLst>
                  <a:path extrusionOk="0" h="1662429" w="4440555">
                    <a:moveTo>
                      <a:pt x="0" y="0"/>
                    </a:moveTo>
                    <a:lnTo>
                      <a:pt x="4440357" y="1661835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8"/>
              <p:cNvSpPr/>
              <p:nvPr/>
            </p:nvSpPr>
            <p:spPr>
              <a:xfrm>
                <a:off x="5066483" y="3388030"/>
                <a:ext cx="184612" cy="184611"/>
              </a:xfrm>
              <a:custGeom>
                <a:rect b="b" l="l" r="r" t="t"/>
                <a:pathLst>
                  <a:path extrusionOk="0" h="285114" w="285115">
                    <a:moveTo>
                      <a:pt x="142267" y="0"/>
                    </a:moveTo>
                    <a:lnTo>
                      <a:pt x="97300" y="7252"/>
                    </a:lnTo>
                    <a:lnTo>
                      <a:pt x="58246" y="27449"/>
                    </a:lnTo>
                    <a:lnTo>
                      <a:pt x="27449" y="58246"/>
                    </a:lnTo>
                    <a:lnTo>
                      <a:pt x="7252" y="97300"/>
                    </a:lnTo>
                    <a:lnTo>
                      <a:pt x="0" y="142267"/>
                    </a:lnTo>
                    <a:lnTo>
                      <a:pt x="7252" y="187235"/>
                    </a:lnTo>
                    <a:lnTo>
                      <a:pt x="27449" y="226289"/>
                    </a:lnTo>
                    <a:lnTo>
                      <a:pt x="58246" y="257086"/>
                    </a:lnTo>
                    <a:lnTo>
                      <a:pt x="97300" y="277282"/>
                    </a:lnTo>
                    <a:lnTo>
                      <a:pt x="142267" y="284535"/>
                    </a:lnTo>
                    <a:lnTo>
                      <a:pt x="187234" y="277282"/>
                    </a:lnTo>
                    <a:lnTo>
                      <a:pt x="226288" y="257086"/>
                    </a:lnTo>
                    <a:lnTo>
                      <a:pt x="257085" y="226289"/>
                    </a:lnTo>
                    <a:lnTo>
                      <a:pt x="277281" y="187235"/>
                    </a:lnTo>
                    <a:lnTo>
                      <a:pt x="284534" y="142267"/>
                    </a:lnTo>
                    <a:lnTo>
                      <a:pt x="277281" y="97300"/>
                    </a:lnTo>
                    <a:lnTo>
                      <a:pt x="257085" y="58246"/>
                    </a:lnTo>
                    <a:lnTo>
                      <a:pt x="226288" y="27449"/>
                    </a:lnTo>
                    <a:lnTo>
                      <a:pt x="187234" y="7252"/>
                    </a:lnTo>
                    <a:lnTo>
                      <a:pt x="142267" y="0"/>
                    </a:lnTo>
                    <a:close/>
                  </a:path>
                </a:pathLst>
              </a:custGeom>
              <a:solidFill>
                <a:srgbClr val="EC5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48"/>
            <p:cNvGrpSpPr/>
            <p:nvPr/>
          </p:nvGrpSpPr>
          <p:grpSpPr>
            <a:xfrm>
              <a:off x="2340672" y="1946475"/>
              <a:ext cx="4053423" cy="1766354"/>
              <a:chOff x="1197672" y="1870275"/>
              <a:chExt cx="4053423" cy="1766354"/>
            </a:xfrm>
          </p:grpSpPr>
          <p:sp>
            <p:nvSpPr>
              <p:cNvPr id="920" name="Google Shape;920;p48"/>
              <p:cNvSpPr/>
              <p:nvPr/>
            </p:nvSpPr>
            <p:spPr>
              <a:xfrm>
                <a:off x="1201091" y="1870275"/>
                <a:ext cx="1115483" cy="1766354"/>
              </a:xfrm>
              <a:custGeom>
                <a:rect b="b" l="l" r="r" t="t"/>
                <a:pathLst>
                  <a:path extrusionOk="0" h="2727960" w="1722754">
                    <a:moveTo>
                      <a:pt x="0" y="986044"/>
                    </a:moveTo>
                    <a:lnTo>
                      <a:pt x="1722336" y="0"/>
                    </a:lnTo>
                    <a:lnTo>
                      <a:pt x="1722336" y="1738869"/>
                    </a:lnTo>
                    <a:lnTo>
                      <a:pt x="9090" y="2727439"/>
                    </a:lnTo>
                    <a:lnTo>
                      <a:pt x="0" y="986044"/>
                    </a:lnTo>
                    <a:close/>
                  </a:path>
                </a:pathLst>
              </a:custGeom>
              <a:noFill/>
              <a:ln cap="flat" cmpd="sng" w="1270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8"/>
              <p:cNvSpPr/>
              <p:nvPr/>
            </p:nvSpPr>
            <p:spPr>
              <a:xfrm>
                <a:off x="1197672" y="3044081"/>
                <a:ext cx="3981698" cy="449811"/>
              </a:xfrm>
              <a:custGeom>
                <a:rect b="b" l="l" r="r" t="t"/>
                <a:pathLst>
                  <a:path extrusionOk="0" h="694689" w="6149340">
                    <a:moveTo>
                      <a:pt x="0" y="0"/>
                    </a:moveTo>
                    <a:lnTo>
                      <a:pt x="6149023" y="694613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8"/>
              <p:cNvSpPr/>
              <p:nvPr/>
            </p:nvSpPr>
            <p:spPr>
              <a:xfrm>
                <a:off x="2311023" y="2443069"/>
                <a:ext cx="2875259" cy="1076423"/>
              </a:xfrm>
              <a:custGeom>
                <a:rect b="b" l="l" r="r" t="t"/>
                <a:pathLst>
                  <a:path extrusionOk="0" h="1662429" w="4440555">
                    <a:moveTo>
                      <a:pt x="0" y="0"/>
                    </a:moveTo>
                    <a:lnTo>
                      <a:pt x="4440357" y="1661835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8"/>
              <p:cNvSpPr/>
              <p:nvPr/>
            </p:nvSpPr>
            <p:spPr>
              <a:xfrm>
                <a:off x="5066483" y="3388030"/>
                <a:ext cx="184612" cy="184611"/>
              </a:xfrm>
              <a:custGeom>
                <a:rect b="b" l="l" r="r" t="t"/>
                <a:pathLst>
                  <a:path extrusionOk="0" h="285114" w="285115">
                    <a:moveTo>
                      <a:pt x="142267" y="0"/>
                    </a:moveTo>
                    <a:lnTo>
                      <a:pt x="97300" y="7252"/>
                    </a:lnTo>
                    <a:lnTo>
                      <a:pt x="58246" y="27449"/>
                    </a:lnTo>
                    <a:lnTo>
                      <a:pt x="27449" y="58246"/>
                    </a:lnTo>
                    <a:lnTo>
                      <a:pt x="7252" y="97300"/>
                    </a:lnTo>
                    <a:lnTo>
                      <a:pt x="0" y="142267"/>
                    </a:lnTo>
                    <a:lnTo>
                      <a:pt x="7252" y="187235"/>
                    </a:lnTo>
                    <a:lnTo>
                      <a:pt x="27449" y="226289"/>
                    </a:lnTo>
                    <a:lnTo>
                      <a:pt x="58246" y="257086"/>
                    </a:lnTo>
                    <a:lnTo>
                      <a:pt x="97300" y="277282"/>
                    </a:lnTo>
                    <a:lnTo>
                      <a:pt x="142267" y="284535"/>
                    </a:lnTo>
                    <a:lnTo>
                      <a:pt x="187234" y="277282"/>
                    </a:lnTo>
                    <a:lnTo>
                      <a:pt x="226288" y="257086"/>
                    </a:lnTo>
                    <a:lnTo>
                      <a:pt x="257085" y="226289"/>
                    </a:lnTo>
                    <a:lnTo>
                      <a:pt x="277281" y="187235"/>
                    </a:lnTo>
                    <a:lnTo>
                      <a:pt x="284534" y="142267"/>
                    </a:lnTo>
                    <a:lnTo>
                      <a:pt x="277281" y="97300"/>
                    </a:lnTo>
                    <a:lnTo>
                      <a:pt x="257085" y="58246"/>
                    </a:lnTo>
                    <a:lnTo>
                      <a:pt x="226288" y="27449"/>
                    </a:lnTo>
                    <a:lnTo>
                      <a:pt x="187234" y="7252"/>
                    </a:lnTo>
                    <a:lnTo>
                      <a:pt x="142267" y="0"/>
                    </a:lnTo>
                    <a:close/>
                  </a:path>
                </a:pathLst>
              </a:custGeom>
              <a:solidFill>
                <a:srgbClr val="EC5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48"/>
            <p:cNvGrpSpPr/>
            <p:nvPr/>
          </p:nvGrpSpPr>
          <p:grpSpPr>
            <a:xfrm>
              <a:off x="1197672" y="3013275"/>
              <a:ext cx="4053423" cy="1766354"/>
              <a:chOff x="1197672" y="1870275"/>
              <a:chExt cx="4053423" cy="1766354"/>
            </a:xfrm>
          </p:grpSpPr>
          <p:sp>
            <p:nvSpPr>
              <p:cNvPr id="925" name="Google Shape;925;p48"/>
              <p:cNvSpPr/>
              <p:nvPr/>
            </p:nvSpPr>
            <p:spPr>
              <a:xfrm>
                <a:off x="1201091" y="1870275"/>
                <a:ext cx="1115483" cy="1766354"/>
              </a:xfrm>
              <a:custGeom>
                <a:rect b="b" l="l" r="r" t="t"/>
                <a:pathLst>
                  <a:path extrusionOk="0" h="2727960" w="1722754">
                    <a:moveTo>
                      <a:pt x="0" y="986044"/>
                    </a:moveTo>
                    <a:lnTo>
                      <a:pt x="1722336" y="0"/>
                    </a:lnTo>
                    <a:lnTo>
                      <a:pt x="1722336" y="1738869"/>
                    </a:lnTo>
                    <a:lnTo>
                      <a:pt x="9090" y="2727439"/>
                    </a:lnTo>
                    <a:lnTo>
                      <a:pt x="0" y="986044"/>
                    </a:lnTo>
                    <a:close/>
                  </a:path>
                </a:pathLst>
              </a:custGeom>
              <a:noFill/>
              <a:ln cap="flat" cmpd="sng" w="1270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8"/>
              <p:cNvSpPr/>
              <p:nvPr/>
            </p:nvSpPr>
            <p:spPr>
              <a:xfrm>
                <a:off x="1197672" y="3044081"/>
                <a:ext cx="3981698" cy="449811"/>
              </a:xfrm>
              <a:custGeom>
                <a:rect b="b" l="l" r="r" t="t"/>
                <a:pathLst>
                  <a:path extrusionOk="0" h="694689" w="6149340">
                    <a:moveTo>
                      <a:pt x="0" y="0"/>
                    </a:moveTo>
                    <a:lnTo>
                      <a:pt x="6149023" y="694613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8"/>
              <p:cNvSpPr/>
              <p:nvPr/>
            </p:nvSpPr>
            <p:spPr>
              <a:xfrm>
                <a:off x="2311023" y="2443069"/>
                <a:ext cx="2875259" cy="1076423"/>
              </a:xfrm>
              <a:custGeom>
                <a:rect b="b" l="l" r="r" t="t"/>
                <a:pathLst>
                  <a:path extrusionOk="0" h="1662429" w="4440555">
                    <a:moveTo>
                      <a:pt x="0" y="0"/>
                    </a:moveTo>
                    <a:lnTo>
                      <a:pt x="4440357" y="1661835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8"/>
              <p:cNvSpPr/>
              <p:nvPr/>
            </p:nvSpPr>
            <p:spPr>
              <a:xfrm>
                <a:off x="5066483" y="3388030"/>
                <a:ext cx="184612" cy="184611"/>
              </a:xfrm>
              <a:custGeom>
                <a:rect b="b" l="l" r="r" t="t"/>
                <a:pathLst>
                  <a:path extrusionOk="0" h="285114" w="285115">
                    <a:moveTo>
                      <a:pt x="142267" y="0"/>
                    </a:moveTo>
                    <a:lnTo>
                      <a:pt x="97300" y="7252"/>
                    </a:lnTo>
                    <a:lnTo>
                      <a:pt x="58246" y="27449"/>
                    </a:lnTo>
                    <a:lnTo>
                      <a:pt x="27449" y="58246"/>
                    </a:lnTo>
                    <a:lnTo>
                      <a:pt x="7252" y="97300"/>
                    </a:lnTo>
                    <a:lnTo>
                      <a:pt x="0" y="142267"/>
                    </a:lnTo>
                    <a:lnTo>
                      <a:pt x="7252" y="187235"/>
                    </a:lnTo>
                    <a:lnTo>
                      <a:pt x="27449" y="226289"/>
                    </a:lnTo>
                    <a:lnTo>
                      <a:pt x="58246" y="257086"/>
                    </a:lnTo>
                    <a:lnTo>
                      <a:pt x="97300" y="277282"/>
                    </a:lnTo>
                    <a:lnTo>
                      <a:pt x="142267" y="284535"/>
                    </a:lnTo>
                    <a:lnTo>
                      <a:pt x="187234" y="277282"/>
                    </a:lnTo>
                    <a:lnTo>
                      <a:pt x="226288" y="257086"/>
                    </a:lnTo>
                    <a:lnTo>
                      <a:pt x="257085" y="226289"/>
                    </a:lnTo>
                    <a:lnTo>
                      <a:pt x="277281" y="187235"/>
                    </a:lnTo>
                    <a:lnTo>
                      <a:pt x="284534" y="142267"/>
                    </a:lnTo>
                    <a:lnTo>
                      <a:pt x="277281" y="97300"/>
                    </a:lnTo>
                    <a:lnTo>
                      <a:pt x="257085" y="58246"/>
                    </a:lnTo>
                    <a:lnTo>
                      <a:pt x="226288" y="27449"/>
                    </a:lnTo>
                    <a:lnTo>
                      <a:pt x="187234" y="7252"/>
                    </a:lnTo>
                    <a:lnTo>
                      <a:pt x="142267" y="0"/>
                    </a:lnTo>
                    <a:close/>
                  </a:path>
                </a:pathLst>
              </a:custGeom>
              <a:solidFill>
                <a:srgbClr val="EC5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9" name="Google Shape;929;p48"/>
            <p:cNvGrpSpPr/>
            <p:nvPr/>
          </p:nvGrpSpPr>
          <p:grpSpPr>
            <a:xfrm>
              <a:off x="1578672" y="2784675"/>
              <a:ext cx="4053423" cy="1766354"/>
              <a:chOff x="1197672" y="1870275"/>
              <a:chExt cx="4053423" cy="1766354"/>
            </a:xfrm>
          </p:grpSpPr>
          <p:sp>
            <p:nvSpPr>
              <p:cNvPr id="930" name="Google Shape;930;p48"/>
              <p:cNvSpPr/>
              <p:nvPr/>
            </p:nvSpPr>
            <p:spPr>
              <a:xfrm>
                <a:off x="1201091" y="1870275"/>
                <a:ext cx="1115483" cy="1766354"/>
              </a:xfrm>
              <a:custGeom>
                <a:rect b="b" l="l" r="r" t="t"/>
                <a:pathLst>
                  <a:path extrusionOk="0" h="2727960" w="1722754">
                    <a:moveTo>
                      <a:pt x="0" y="986044"/>
                    </a:moveTo>
                    <a:lnTo>
                      <a:pt x="1722336" y="0"/>
                    </a:lnTo>
                    <a:lnTo>
                      <a:pt x="1722336" y="1738869"/>
                    </a:lnTo>
                    <a:lnTo>
                      <a:pt x="9090" y="2727439"/>
                    </a:lnTo>
                    <a:lnTo>
                      <a:pt x="0" y="986044"/>
                    </a:lnTo>
                    <a:close/>
                  </a:path>
                </a:pathLst>
              </a:custGeom>
              <a:noFill/>
              <a:ln cap="flat" cmpd="sng" w="1270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8"/>
              <p:cNvSpPr/>
              <p:nvPr/>
            </p:nvSpPr>
            <p:spPr>
              <a:xfrm>
                <a:off x="1197672" y="3044081"/>
                <a:ext cx="3981698" cy="449811"/>
              </a:xfrm>
              <a:custGeom>
                <a:rect b="b" l="l" r="r" t="t"/>
                <a:pathLst>
                  <a:path extrusionOk="0" h="694689" w="6149340">
                    <a:moveTo>
                      <a:pt x="0" y="0"/>
                    </a:moveTo>
                    <a:lnTo>
                      <a:pt x="6149023" y="694613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8"/>
              <p:cNvSpPr/>
              <p:nvPr/>
            </p:nvSpPr>
            <p:spPr>
              <a:xfrm>
                <a:off x="2311023" y="2443069"/>
                <a:ext cx="2875259" cy="1076423"/>
              </a:xfrm>
              <a:custGeom>
                <a:rect b="b" l="l" r="r" t="t"/>
                <a:pathLst>
                  <a:path extrusionOk="0" h="1662429" w="4440555">
                    <a:moveTo>
                      <a:pt x="0" y="0"/>
                    </a:moveTo>
                    <a:lnTo>
                      <a:pt x="4440357" y="1661835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8"/>
              <p:cNvSpPr/>
              <p:nvPr/>
            </p:nvSpPr>
            <p:spPr>
              <a:xfrm>
                <a:off x="5066483" y="3388030"/>
                <a:ext cx="184612" cy="184611"/>
              </a:xfrm>
              <a:custGeom>
                <a:rect b="b" l="l" r="r" t="t"/>
                <a:pathLst>
                  <a:path extrusionOk="0" h="285114" w="285115">
                    <a:moveTo>
                      <a:pt x="142267" y="0"/>
                    </a:moveTo>
                    <a:lnTo>
                      <a:pt x="97300" y="7252"/>
                    </a:lnTo>
                    <a:lnTo>
                      <a:pt x="58246" y="27449"/>
                    </a:lnTo>
                    <a:lnTo>
                      <a:pt x="27449" y="58246"/>
                    </a:lnTo>
                    <a:lnTo>
                      <a:pt x="7252" y="97300"/>
                    </a:lnTo>
                    <a:lnTo>
                      <a:pt x="0" y="142267"/>
                    </a:lnTo>
                    <a:lnTo>
                      <a:pt x="7252" y="187235"/>
                    </a:lnTo>
                    <a:lnTo>
                      <a:pt x="27449" y="226289"/>
                    </a:lnTo>
                    <a:lnTo>
                      <a:pt x="58246" y="257086"/>
                    </a:lnTo>
                    <a:lnTo>
                      <a:pt x="97300" y="277282"/>
                    </a:lnTo>
                    <a:lnTo>
                      <a:pt x="142267" y="284535"/>
                    </a:lnTo>
                    <a:lnTo>
                      <a:pt x="187234" y="277282"/>
                    </a:lnTo>
                    <a:lnTo>
                      <a:pt x="226288" y="257086"/>
                    </a:lnTo>
                    <a:lnTo>
                      <a:pt x="257085" y="226289"/>
                    </a:lnTo>
                    <a:lnTo>
                      <a:pt x="277281" y="187235"/>
                    </a:lnTo>
                    <a:lnTo>
                      <a:pt x="284534" y="142267"/>
                    </a:lnTo>
                    <a:lnTo>
                      <a:pt x="277281" y="97300"/>
                    </a:lnTo>
                    <a:lnTo>
                      <a:pt x="257085" y="58246"/>
                    </a:lnTo>
                    <a:lnTo>
                      <a:pt x="226288" y="27449"/>
                    </a:lnTo>
                    <a:lnTo>
                      <a:pt x="187234" y="7252"/>
                    </a:lnTo>
                    <a:lnTo>
                      <a:pt x="142267" y="0"/>
                    </a:lnTo>
                    <a:close/>
                  </a:path>
                </a:pathLst>
              </a:custGeom>
              <a:solidFill>
                <a:srgbClr val="EC5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48"/>
            <p:cNvGrpSpPr/>
            <p:nvPr/>
          </p:nvGrpSpPr>
          <p:grpSpPr>
            <a:xfrm>
              <a:off x="1959672" y="2556075"/>
              <a:ext cx="4053423" cy="1766354"/>
              <a:chOff x="1197672" y="1870275"/>
              <a:chExt cx="4053423" cy="1766354"/>
            </a:xfrm>
          </p:grpSpPr>
          <p:sp>
            <p:nvSpPr>
              <p:cNvPr id="935" name="Google Shape;935;p48"/>
              <p:cNvSpPr/>
              <p:nvPr/>
            </p:nvSpPr>
            <p:spPr>
              <a:xfrm>
                <a:off x="1201091" y="1870275"/>
                <a:ext cx="1115483" cy="1766354"/>
              </a:xfrm>
              <a:custGeom>
                <a:rect b="b" l="l" r="r" t="t"/>
                <a:pathLst>
                  <a:path extrusionOk="0" h="2727960" w="1722754">
                    <a:moveTo>
                      <a:pt x="0" y="986044"/>
                    </a:moveTo>
                    <a:lnTo>
                      <a:pt x="1722336" y="0"/>
                    </a:lnTo>
                    <a:lnTo>
                      <a:pt x="1722336" y="1738869"/>
                    </a:lnTo>
                    <a:lnTo>
                      <a:pt x="9090" y="2727439"/>
                    </a:lnTo>
                    <a:lnTo>
                      <a:pt x="0" y="986044"/>
                    </a:lnTo>
                    <a:close/>
                  </a:path>
                </a:pathLst>
              </a:custGeom>
              <a:noFill/>
              <a:ln cap="flat" cmpd="sng" w="1270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8"/>
              <p:cNvSpPr/>
              <p:nvPr/>
            </p:nvSpPr>
            <p:spPr>
              <a:xfrm>
                <a:off x="1197672" y="3044081"/>
                <a:ext cx="3981698" cy="449811"/>
              </a:xfrm>
              <a:custGeom>
                <a:rect b="b" l="l" r="r" t="t"/>
                <a:pathLst>
                  <a:path extrusionOk="0" h="694689" w="6149340">
                    <a:moveTo>
                      <a:pt x="0" y="0"/>
                    </a:moveTo>
                    <a:lnTo>
                      <a:pt x="6149023" y="694613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8"/>
              <p:cNvSpPr/>
              <p:nvPr/>
            </p:nvSpPr>
            <p:spPr>
              <a:xfrm>
                <a:off x="2311023" y="2443069"/>
                <a:ext cx="2875259" cy="1076423"/>
              </a:xfrm>
              <a:custGeom>
                <a:rect b="b" l="l" r="r" t="t"/>
                <a:pathLst>
                  <a:path extrusionOk="0" h="1662429" w="4440555">
                    <a:moveTo>
                      <a:pt x="0" y="0"/>
                    </a:moveTo>
                    <a:lnTo>
                      <a:pt x="4440357" y="1661835"/>
                    </a:lnTo>
                  </a:path>
                </a:pathLst>
              </a:custGeom>
              <a:noFill/>
              <a:ln cap="flat" cmpd="sng" w="25400">
                <a:solidFill>
                  <a:srgbClr val="EC5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8"/>
              <p:cNvSpPr/>
              <p:nvPr/>
            </p:nvSpPr>
            <p:spPr>
              <a:xfrm>
                <a:off x="5066483" y="3388030"/>
                <a:ext cx="184612" cy="184611"/>
              </a:xfrm>
              <a:custGeom>
                <a:rect b="b" l="l" r="r" t="t"/>
                <a:pathLst>
                  <a:path extrusionOk="0" h="285114" w="285115">
                    <a:moveTo>
                      <a:pt x="142267" y="0"/>
                    </a:moveTo>
                    <a:lnTo>
                      <a:pt x="97300" y="7252"/>
                    </a:lnTo>
                    <a:lnTo>
                      <a:pt x="58246" y="27449"/>
                    </a:lnTo>
                    <a:lnTo>
                      <a:pt x="27449" y="58246"/>
                    </a:lnTo>
                    <a:lnTo>
                      <a:pt x="7252" y="97300"/>
                    </a:lnTo>
                    <a:lnTo>
                      <a:pt x="0" y="142267"/>
                    </a:lnTo>
                    <a:lnTo>
                      <a:pt x="7252" y="187235"/>
                    </a:lnTo>
                    <a:lnTo>
                      <a:pt x="27449" y="226289"/>
                    </a:lnTo>
                    <a:lnTo>
                      <a:pt x="58246" y="257086"/>
                    </a:lnTo>
                    <a:lnTo>
                      <a:pt x="97300" y="277282"/>
                    </a:lnTo>
                    <a:lnTo>
                      <a:pt x="142267" y="284535"/>
                    </a:lnTo>
                    <a:lnTo>
                      <a:pt x="187234" y="277282"/>
                    </a:lnTo>
                    <a:lnTo>
                      <a:pt x="226288" y="257086"/>
                    </a:lnTo>
                    <a:lnTo>
                      <a:pt x="257085" y="226289"/>
                    </a:lnTo>
                    <a:lnTo>
                      <a:pt x="277281" y="187235"/>
                    </a:lnTo>
                    <a:lnTo>
                      <a:pt x="284534" y="142267"/>
                    </a:lnTo>
                    <a:lnTo>
                      <a:pt x="277281" y="97300"/>
                    </a:lnTo>
                    <a:lnTo>
                      <a:pt x="257085" y="58246"/>
                    </a:lnTo>
                    <a:lnTo>
                      <a:pt x="226288" y="27449"/>
                    </a:lnTo>
                    <a:lnTo>
                      <a:pt x="187234" y="7252"/>
                    </a:lnTo>
                    <a:lnTo>
                      <a:pt x="142267" y="0"/>
                    </a:lnTo>
                    <a:close/>
                  </a:path>
                </a:pathLst>
              </a:custGeom>
              <a:solidFill>
                <a:srgbClr val="EC5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9" name="Google Shape;939;p48"/>
          <p:cNvGrpSpPr/>
          <p:nvPr/>
        </p:nvGrpSpPr>
        <p:grpSpPr>
          <a:xfrm>
            <a:off x="2340672" y="2327475"/>
            <a:ext cx="4053423" cy="1766354"/>
            <a:chOff x="1197672" y="1870275"/>
            <a:chExt cx="4053423" cy="1766354"/>
          </a:xfrm>
        </p:grpSpPr>
        <p:sp>
          <p:nvSpPr>
            <p:cNvPr id="940" name="Google Shape;940;p48"/>
            <p:cNvSpPr/>
            <p:nvPr/>
          </p:nvSpPr>
          <p:spPr>
            <a:xfrm>
              <a:off x="1201091" y="1870275"/>
              <a:ext cx="1115483" cy="1766354"/>
            </a:xfrm>
            <a:custGeom>
              <a:rect b="b" l="l" r="r" t="t"/>
              <a:pathLst>
                <a:path extrusionOk="0" h="2727960" w="1722754">
                  <a:moveTo>
                    <a:pt x="0" y="986044"/>
                  </a:moveTo>
                  <a:lnTo>
                    <a:pt x="1722336" y="0"/>
                  </a:lnTo>
                  <a:lnTo>
                    <a:pt x="1722336" y="1738869"/>
                  </a:lnTo>
                  <a:lnTo>
                    <a:pt x="9090" y="2727439"/>
                  </a:lnTo>
                  <a:lnTo>
                    <a:pt x="0" y="986044"/>
                  </a:lnTo>
                  <a:close/>
                </a:path>
              </a:pathLst>
            </a:custGeom>
            <a:noFill/>
            <a:ln cap="flat" cmpd="sng" w="1270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1197672" y="3044081"/>
              <a:ext cx="3981698" cy="449811"/>
            </a:xfrm>
            <a:custGeom>
              <a:rect b="b" l="l" r="r" t="t"/>
              <a:pathLst>
                <a:path extrusionOk="0" h="694689" w="6149340">
                  <a:moveTo>
                    <a:pt x="0" y="0"/>
                  </a:moveTo>
                  <a:lnTo>
                    <a:pt x="6149023" y="694613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2311023" y="2443069"/>
              <a:ext cx="2875259" cy="1076423"/>
            </a:xfrm>
            <a:custGeom>
              <a:rect b="b" l="l" r="r" t="t"/>
              <a:pathLst>
                <a:path extrusionOk="0" h="1662429" w="4440555">
                  <a:moveTo>
                    <a:pt x="0" y="0"/>
                  </a:moveTo>
                  <a:lnTo>
                    <a:pt x="4440357" y="1661835"/>
                  </a:lnTo>
                </a:path>
              </a:pathLst>
            </a:custGeom>
            <a:noFill/>
            <a:ln cap="flat" cmpd="sng" w="25400">
              <a:solidFill>
                <a:srgbClr val="EC5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5066483" y="3388030"/>
              <a:ext cx="184612" cy="184611"/>
            </a:xfrm>
            <a:custGeom>
              <a:rect b="b" l="l" r="r" t="t"/>
              <a:pathLst>
                <a:path extrusionOk="0" h="285114" w="285115">
                  <a:moveTo>
                    <a:pt x="142267" y="0"/>
                  </a:moveTo>
                  <a:lnTo>
                    <a:pt x="97300" y="7252"/>
                  </a:lnTo>
                  <a:lnTo>
                    <a:pt x="58246" y="27449"/>
                  </a:lnTo>
                  <a:lnTo>
                    <a:pt x="27449" y="58246"/>
                  </a:lnTo>
                  <a:lnTo>
                    <a:pt x="7252" y="97300"/>
                  </a:lnTo>
                  <a:lnTo>
                    <a:pt x="0" y="142267"/>
                  </a:lnTo>
                  <a:lnTo>
                    <a:pt x="7252" y="187235"/>
                  </a:lnTo>
                  <a:lnTo>
                    <a:pt x="27449" y="226289"/>
                  </a:lnTo>
                  <a:lnTo>
                    <a:pt x="58246" y="257086"/>
                  </a:lnTo>
                  <a:lnTo>
                    <a:pt x="97300" y="277282"/>
                  </a:lnTo>
                  <a:lnTo>
                    <a:pt x="142267" y="284535"/>
                  </a:lnTo>
                  <a:lnTo>
                    <a:pt x="187234" y="277282"/>
                  </a:lnTo>
                  <a:lnTo>
                    <a:pt x="226288" y="257086"/>
                  </a:lnTo>
                  <a:lnTo>
                    <a:pt x="257085" y="226289"/>
                  </a:lnTo>
                  <a:lnTo>
                    <a:pt x="277281" y="187235"/>
                  </a:lnTo>
                  <a:lnTo>
                    <a:pt x="284534" y="142267"/>
                  </a:lnTo>
                  <a:lnTo>
                    <a:pt x="277281" y="97300"/>
                  </a:lnTo>
                  <a:lnTo>
                    <a:pt x="257085" y="58246"/>
                  </a:lnTo>
                  <a:lnTo>
                    <a:pt x="226288" y="27449"/>
                  </a:lnTo>
                  <a:lnTo>
                    <a:pt x="187234" y="7252"/>
                  </a:lnTo>
                  <a:lnTo>
                    <a:pt x="142267" y="0"/>
                  </a:lnTo>
                  <a:close/>
                </a:path>
              </a:pathLst>
            </a:custGeom>
            <a:solidFill>
              <a:srgbClr val="EC5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9"/>
          <p:cNvSpPr/>
          <p:nvPr/>
        </p:nvSpPr>
        <p:spPr>
          <a:xfrm rot="2700000">
            <a:off x="3101940" y="1664405"/>
            <a:ext cx="1184970" cy="2037740"/>
          </a:xfrm>
          <a:prstGeom prst="rtTriangle">
            <a:avLst/>
          </a:prstGeom>
          <a:solidFill>
            <a:srgbClr val="000000">
              <a:alpha val="7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pic>
        <p:nvPicPr>
          <p:cNvPr id="950" name="Google Shape;9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3895" y="1512897"/>
            <a:ext cx="884974" cy="23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4098" y="3257357"/>
            <a:ext cx="403854" cy="82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322" y="1387376"/>
            <a:ext cx="1818850" cy="1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49"/>
          <p:cNvSpPr txBox="1"/>
          <p:nvPr/>
        </p:nvSpPr>
        <p:spPr>
          <a:xfrm>
            <a:off x="235325" y="2753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ɸ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     ) = [0, 1]</a:t>
            </a:r>
            <a:r>
              <a:rPr baseline="30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(32 x 32 x 3)</a:t>
            </a:r>
            <a:endParaRPr baseline="30000">
              <a:solidFill>
                <a:schemeClr val="dk1"/>
              </a:solidFill>
            </a:endParaRPr>
          </a:p>
        </p:txBody>
      </p:sp>
      <p:pic>
        <p:nvPicPr>
          <p:cNvPr id="954" name="Google Shape;95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797" y="2894451"/>
            <a:ext cx="336725" cy="2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9"/>
          <p:cNvSpPr txBox="1"/>
          <p:nvPr>
            <p:ph idx="1" type="body"/>
          </p:nvPr>
        </p:nvSpPr>
        <p:spPr>
          <a:xfrm>
            <a:off x="2883250" y="2154375"/>
            <a:ext cx="5469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32</a:t>
            </a:r>
            <a:endParaRPr sz="2000"/>
          </a:p>
        </p:txBody>
      </p:sp>
      <p:sp>
        <p:nvSpPr>
          <p:cNvPr id="956" name="Google Shape;956;p49"/>
          <p:cNvSpPr txBox="1"/>
          <p:nvPr>
            <p:ph idx="1" type="body"/>
          </p:nvPr>
        </p:nvSpPr>
        <p:spPr>
          <a:xfrm>
            <a:off x="3264250" y="1468575"/>
            <a:ext cx="5469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32</a:t>
            </a:r>
            <a:endParaRPr sz="2000"/>
          </a:p>
        </p:txBody>
      </p:sp>
      <p:sp>
        <p:nvSpPr>
          <p:cNvPr id="957" name="Google Shape;957;p49"/>
          <p:cNvSpPr txBox="1"/>
          <p:nvPr>
            <p:ph idx="1" type="body"/>
          </p:nvPr>
        </p:nvSpPr>
        <p:spPr>
          <a:xfrm>
            <a:off x="3188050" y="3754575"/>
            <a:ext cx="5469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3</a:t>
            </a:r>
            <a:endParaRPr sz="2000"/>
          </a:p>
        </p:txBody>
      </p:sp>
      <p:pic>
        <p:nvPicPr>
          <p:cNvPr id="958" name="Google Shape;9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116" y="1511758"/>
            <a:ext cx="403854" cy="82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4924" y="1430501"/>
            <a:ext cx="611060" cy="16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49"/>
          <p:cNvSpPr txBox="1"/>
          <p:nvPr>
            <p:ph idx="1" type="body"/>
          </p:nvPr>
        </p:nvSpPr>
        <p:spPr>
          <a:xfrm>
            <a:off x="6115569" y="1256486"/>
            <a:ext cx="5469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28</a:t>
            </a:r>
            <a:endParaRPr sz="2000"/>
          </a:p>
        </p:txBody>
      </p:sp>
      <p:sp>
        <p:nvSpPr>
          <p:cNvPr id="961" name="Google Shape;961;p49"/>
          <p:cNvSpPr txBox="1"/>
          <p:nvPr>
            <p:ph idx="1" type="body"/>
          </p:nvPr>
        </p:nvSpPr>
        <p:spPr>
          <a:xfrm>
            <a:off x="5751081" y="1901006"/>
            <a:ext cx="5469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28</a:t>
            </a:r>
            <a:endParaRPr sz="2000"/>
          </a:p>
        </p:txBody>
      </p:sp>
      <p:sp>
        <p:nvSpPr>
          <p:cNvPr id="962" name="Google Shape;962;p49"/>
          <p:cNvSpPr txBox="1"/>
          <p:nvPr/>
        </p:nvSpPr>
        <p:spPr>
          <a:xfrm>
            <a:off x="6893100" y="3414400"/>
            <a:ext cx="232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baseline="-25000"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c1</a:t>
            </a:r>
            <a:r>
              <a:rPr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= W</a:t>
            </a:r>
            <a:r>
              <a:rPr baseline="-25000"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1"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baseline="-25000" lang="en" sz="2000">
                <a:solidFill>
                  <a:srgbClr val="0088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baseline="-25000">
              <a:solidFill>
                <a:srgbClr val="00882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3" name="Google Shape;963;p49"/>
          <p:cNvSpPr txBox="1"/>
          <p:nvPr/>
        </p:nvSpPr>
        <p:spPr>
          <a:xfrm>
            <a:off x="3992125" y="1019150"/>
            <a:ext cx="47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4" name="Google Shape;964;p49"/>
          <p:cNvSpPr/>
          <p:nvPr/>
        </p:nvSpPr>
        <p:spPr>
          <a:xfrm>
            <a:off x="4705625" y="4033200"/>
            <a:ext cx="912000" cy="6849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Conv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5" name="Google Shape;96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9246" y="4256647"/>
            <a:ext cx="403850" cy="8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49"/>
          <p:cNvSpPr txBox="1"/>
          <p:nvPr/>
        </p:nvSpPr>
        <p:spPr>
          <a:xfrm>
            <a:off x="6893100" y="4405000"/>
            <a:ext cx="232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baseline="-25000"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c2</a:t>
            </a:r>
            <a:r>
              <a:rPr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= W</a:t>
            </a:r>
            <a:r>
              <a:rPr baseline="-25000"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baseline="-25000" lang="en"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baseline="-2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7" name="Google Shape;967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8746" y="2498347"/>
            <a:ext cx="403850" cy="82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51650" y="1436700"/>
            <a:ext cx="611050" cy="1690037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49"/>
          <p:cNvSpPr txBox="1"/>
          <p:nvPr>
            <p:ph idx="1" type="body"/>
          </p:nvPr>
        </p:nvSpPr>
        <p:spPr>
          <a:xfrm>
            <a:off x="5816700" y="3010975"/>
            <a:ext cx="1634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1+1+1+1=4</a:t>
            </a:r>
            <a:endParaRPr sz="2000"/>
          </a:p>
        </p:txBody>
      </p:sp>
      <p:pic>
        <p:nvPicPr>
          <p:cNvPr id="970" name="Google Shape;970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30425" y="1420777"/>
            <a:ext cx="620550" cy="172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49"/>
          <p:cNvSpPr txBox="1"/>
          <p:nvPr>
            <p:ph idx="1" type="body"/>
          </p:nvPr>
        </p:nvSpPr>
        <p:spPr>
          <a:xfrm>
            <a:off x="6012276" y="3010975"/>
            <a:ext cx="4752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1</a:t>
            </a:r>
            <a:endParaRPr sz="2000"/>
          </a:p>
        </p:txBody>
      </p:sp>
      <p:pic>
        <p:nvPicPr>
          <p:cNvPr id="972" name="Google Shape;972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12054" y="1423576"/>
            <a:ext cx="620550" cy="171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3" name="Google Shape;973;p49"/>
          <p:cNvCxnSpPr/>
          <p:nvPr/>
        </p:nvCxnSpPr>
        <p:spPr>
          <a:xfrm>
            <a:off x="4416975" y="2509825"/>
            <a:ext cx="1296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b="1" lang="en"/>
              <a:t> </a:t>
            </a:r>
            <a:r>
              <a:rPr lang="en"/>
              <a:t>for Vision: Generation</a:t>
            </a:r>
            <a:endParaRPr/>
          </a:p>
        </p:txBody>
      </p:sp>
      <p:sp>
        <p:nvSpPr>
          <p:cNvPr id="979" name="Google Shape;979;p50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AI Art Gallery. NeurIPS Workshop on Machine Learning for Creativity and Design 2020.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0" name="Google Shape;9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825" y="991272"/>
            <a:ext cx="5822362" cy="37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986" name="Google Shape;9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48" y="1175302"/>
            <a:ext cx="8016124" cy="2561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p51"/>
          <p:cNvGrpSpPr/>
          <p:nvPr/>
        </p:nvGrpSpPr>
        <p:grpSpPr>
          <a:xfrm>
            <a:off x="381772" y="3926065"/>
            <a:ext cx="2916703" cy="572671"/>
            <a:chOff x="381772" y="3926065"/>
            <a:chExt cx="2916703" cy="572671"/>
          </a:xfrm>
        </p:grpSpPr>
        <p:grpSp>
          <p:nvGrpSpPr>
            <p:cNvPr id="988" name="Google Shape;988;p51"/>
            <p:cNvGrpSpPr/>
            <p:nvPr/>
          </p:nvGrpSpPr>
          <p:grpSpPr>
            <a:xfrm>
              <a:off x="381772" y="3926065"/>
              <a:ext cx="2916703" cy="572671"/>
              <a:chOff x="76200" y="7068311"/>
              <a:chExt cx="6141720" cy="826007"/>
            </a:xfrm>
          </p:grpSpPr>
          <p:pic>
            <p:nvPicPr>
              <p:cNvPr id="989" name="Google Shape;989;p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200" y="7068311"/>
                <a:ext cx="6141720" cy="8260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0" name="Google Shape;990;p51"/>
              <p:cNvSpPr/>
              <p:nvPr/>
            </p:nvSpPr>
            <p:spPr>
              <a:xfrm>
                <a:off x="114300" y="7082882"/>
                <a:ext cx="6064250" cy="748029"/>
              </a:xfrm>
              <a:custGeom>
                <a:rect b="b" l="l" r="r" t="t"/>
                <a:pathLst>
                  <a:path extrusionOk="0" h="748029" w="6064250">
                    <a:moveTo>
                      <a:pt x="5605078" y="0"/>
                    </a:moveTo>
                    <a:lnTo>
                      <a:pt x="5605078" y="180483"/>
                    </a:lnTo>
                    <a:lnTo>
                      <a:pt x="0" y="180483"/>
                    </a:lnTo>
                    <a:lnTo>
                      <a:pt x="0" y="566919"/>
                    </a:lnTo>
                    <a:lnTo>
                      <a:pt x="5605078" y="566919"/>
                    </a:lnTo>
                    <a:lnTo>
                      <a:pt x="5605078" y="747403"/>
                    </a:lnTo>
                    <a:lnTo>
                      <a:pt x="6064091" y="373701"/>
                    </a:lnTo>
                    <a:lnTo>
                      <a:pt x="5605078" y="0"/>
                    </a:lnTo>
                    <a:close/>
                  </a:path>
                </a:pathLst>
              </a:custGeom>
              <a:solidFill>
                <a:srgbClr val="70BF4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1" name="Google Shape;991;p51"/>
            <p:cNvSpPr txBox="1"/>
            <p:nvPr/>
          </p:nvSpPr>
          <p:spPr>
            <a:xfrm>
              <a:off x="398825" y="4021725"/>
              <a:ext cx="26649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Encoding</a:t>
              </a:r>
              <a:endParaRPr sz="20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p51"/>
          <p:cNvGrpSpPr/>
          <p:nvPr/>
        </p:nvGrpSpPr>
        <p:grpSpPr>
          <a:xfrm>
            <a:off x="4725172" y="3926065"/>
            <a:ext cx="2916703" cy="572671"/>
            <a:chOff x="4725172" y="3926065"/>
            <a:chExt cx="2916703" cy="572671"/>
          </a:xfrm>
        </p:grpSpPr>
        <p:grpSp>
          <p:nvGrpSpPr>
            <p:cNvPr id="993" name="Google Shape;993;p51"/>
            <p:cNvGrpSpPr/>
            <p:nvPr/>
          </p:nvGrpSpPr>
          <p:grpSpPr>
            <a:xfrm>
              <a:off x="4725172" y="3926065"/>
              <a:ext cx="2916703" cy="572671"/>
              <a:chOff x="76200" y="7068311"/>
              <a:chExt cx="6141720" cy="826007"/>
            </a:xfrm>
          </p:grpSpPr>
          <p:pic>
            <p:nvPicPr>
              <p:cNvPr id="994" name="Google Shape;994;p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200" y="7068311"/>
                <a:ext cx="6141720" cy="8260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5" name="Google Shape;995;p51"/>
              <p:cNvSpPr/>
              <p:nvPr/>
            </p:nvSpPr>
            <p:spPr>
              <a:xfrm>
                <a:off x="114300" y="7082882"/>
                <a:ext cx="6064250" cy="748029"/>
              </a:xfrm>
              <a:custGeom>
                <a:rect b="b" l="l" r="r" t="t"/>
                <a:pathLst>
                  <a:path extrusionOk="0" h="748029" w="6064250">
                    <a:moveTo>
                      <a:pt x="5605078" y="0"/>
                    </a:moveTo>
                    <a:lnTo>
                      <a:pt x="5605078" y="180483"/>
                    </a:lnTo>
                    <a:lnTo>
                      <a:pt x="0" y="180483"/>
                    </a:lnTo>
                    <a:lnTo>
                      <a:pt x="0" y="566919"/>
                    </a:lnTo>
                    <a:lnTo>
                      <a:pt x="5605078" y="566919"/>
                    </a:lnTo>
                    <a:lnTo>
                      <a:pt x="5605078" y="747403"/>
                    </a:lnTo>
                    <a:lnTo>
                      <a:pt x="6064091" y="373701"/>
                    </a:lnTo>
                    <a:lnTo>
                      <a:pt x="5605078" y="0"/>
                    </a:lnTo>
                    <a:close/>
                  </a:path>
                </a:pathLst>
              </a:custGeom>
              <a:solidFill>
                <a:srgbClr val="70BF4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51"/>
            <p:cNvSpPr txBox="1"/>
            <p:nvPr/>
          </p:nvSpPr>
          <p:spPr>
            <a:xfrm>
              <a:off x="4742225" y="4021725"/>
              <a:ext cx="26649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Decoding</a:t>
              </a:r>
              <a:endParaRPr sz="20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51"/>
          <p:cNvGrpSpPr/>
          <p:nvPr/>
        </p:nvGrpSpPr>
        <p:grpSpPr>
          <a:xfrm>
            <a:off x="2421500" y="42225"/>
            <a:ext cx="4438200" cy="3044958"/>
            <a:chOff x="2421500" y="42225"/>
            <a:chExt cx="4438200" cy="3044958"/>
          </a:xfrm>
        </p:grpSpPr>
        <p:sp>
          <p:nvSpPr>
            <p:cNvPr id="998" name="Google Shape;998;p51"/>
            <p:cNvSpPr/>
            <p:nvPr/>
          </p:nvSpPr>
          <p:spPr>
            <a:xfrm rot="-5400000">
              <a:off x="3706984" y="1556433"/>
              <a:ext cx="838500" cy="22230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1"/>
            <p:cNvSpPr/>
            <p:nvPr/>
          </p:nvSpPr>
          <p:spPr>
            <a:xfrm rot="351324">
              <a:off x="2485104" y="258296"/>
              <a:ext cx="4310992" cy="1466859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The </a:t>
              </a:r>
              <a:r>
                <a:rPr lang="en" sz="2400">
                  <a:solidFill>
                    <a:srgbClr val="99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latent tensor</a:t>
              </a:r>
              <a:r>
                <a:rPr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 from the encoder is a </a:t>
              </a:r>
              <a:r>
                <a:rPr i="1"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compressed representation</a:t>
              </a:r>
              <a:r>
                <a:rPr lang="en" sz="2400">
                  <a:latin typeface="Helvetica Neue"/>
                  <a:ea typeface="Helvetica Neue"/>
                  <a:cs typeface="Helvetica Neue"/>
                  <a:sym typeface="Helvetica Neue"/>
                </a:rPr>
                <a:t> to be decoded/decompressed.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with Rewards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826" y="1286477"/>
            <a:ext cx="7484348" cy="12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6"/>
          <p:cNvGrpSpPr/>
          <p:nvPr/>
        </p:nvGrpSpPr>
        <p:grpSpPr>
          <a:xfrm>
            <a:off x="1548431" y="2786700"/>
            <a:ext cx="2344375" cy="1673300"/>
            <a:chOff x="2371300" y="2786700"/>
            <a:chExt cx="2344375" cy="1673300"/>
          </a:xfrm>
        </p:grpSpPr>
        <p:sp>
          <p:nvSpPr>
            <p:cNvPr id="92" name="Google Shape;92;p16"/>
            <p:cNvSpPr/>
            <p:nvPr/>
          </p:nvSpPr>
          <p:spPr>
            <a:xfrm>
              <a:off x="329757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Agent Policy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371300" y="27867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state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4" name="Google Shape;94;p16"/>
            <p:cNvCxnSpPr>
              <a:stCxn id="93" idx="3"/>
              <a:endCxn id="92" idx="0"/>
            </p:cNvCxnSpPr>
            <p:nvPr/>
          </p:nvCxnSpPr>
          <p:spPr>
            <a:xfrm>
              <a:off x="3183100" y="2986800"/>
              <a:ext cx="823500" cy="614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5" name="Google Shape;95;p16"/>
          <p:cNvGrpSpPr/>
          <p:nvPr/>
        </p:nvGrpSpPr>
        <p:grpSpPr>
          <a:xfrm>
            <a:off x="1548431" y="4460000"/>
            <a:ext cx="1635325" cy="403300"/>
            <a:chOff x="2371300" y="4460000"/>
            <a:chExt cx="1635325" cy="403300"/>
          </a:xfrm>
        </p:grpSpPr>
        <p:sp>
          <p:nvSpPr>
            <p:cNvPr id="96" name="Google Shape;96;p16"/>
            <p:cNvSpPr txBox="1"/>
            <p:nvPr/>
          </p:nvSpPr>
          <p:spPr>
            <a:xfrm>
              <a:off x="2371300" y="44631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action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7" name="Google Shape;97;p16"/>
            <p:cNvCxnSpPr>
              <a:stCxn id="92" idx="2"/>
              <a:endCxn id="96" idx="3"/>
            </p:cNvCxnSpPr>
            <p:nvPr/>
          </p:nvCxnSpPr>
          <p:spPr>
            <a:xfrm rot="5400000">
              <a:off x="3493325" y="4149800"/>
              <a:ext cx="203100" cy="8235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8" name="Google Shape;98;p16"/>
          <p:cNvGrpSpPr/>
          <p:nvPr/>
        </p:nvGrpSpPr>
        <p:grpSpPr>
          <a:xfrm>
            <a:off x="45656" y="2986700"/>
            <a:ext cx="1502850" cy="1676500"/>
            <a:chOff x="868525" y="2986700"/>
            <a:chExt cx="1502850" cy="1676500"/>
          </a:xfrm>
        </p:grpSpPr>
        <p:sp>
          <p:nvSpPr>
            <p:cNvPr id="99" name="Google Shape;99;p16"/>
            <p:cNvSpPr/>
            <p:nvPr/>
          </p:nvSpPr>
          <p:spPr>
            <a:xfrm>
              <a:off x="86852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World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0" name="Google Shape;100;p16"/>
            <p:cNvCxnSpPr>
              <a:stCxn id="99" idx="0"/>
              <a:endCxn id="93" idx="1"/>
            </p:cNvCxnSpPr>
            <p:nvPr/>
          </p:nvCxnSpPr>
          <p:spPr>
            <a:xfrm rot="-5400000">
              <a:off x="1667125" y="2897150"/>
              <a:ext cx="6147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" name="Google Shape;101;p16"/>
            <p:cNvCxnSpPr>
              <a:stCxn id="96" idx="1"/>
              <a:endCxn id="99" idx="2"/>
            </p:cNvCxnSpPr>
            <p:nvPr/>
          </p:nvCxnSpPr>
          <p:spPr>
            <a:xfrm rot="10800000">
              <a:off x="1577500" y="4460100"/>
              <a:ext cx="793800" cy="203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2" name="Google Shape;102;p16"/>
          <p:cNvGrpSpPr/>
          <p:nvPr/>
        </p:nvGrpSpPr>
        <p:grpSpPr>
          <a:xfrm>
            <a:off x="754706" y="3091500"/>
            <a:ext cx="2429025" cy="510000"/>
            <a:chOff x="1577575" y="3091500"/>
            <a:chExt cx="2429025" cy="510000"/>
          </a:xfrm>
        </p:grpSpPr>
        <p:sp>
          <p:nvSpPr>
            <p:cNvPr id="103" name="Google Shape;103;p16"/>
            <p:cNvSpPr txBox="1"/>
            <p:nvPr/>
          </p:nvSpPr>
          <p:spPr>
            <a:xfrm>
              <a:off x="2371300" y="30915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reward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4" name="Google Shape;104;p16"/>
            <p:cNvCxnSpPr>
              <a:stCxn id="99" idx="0"/>
              <a:endCxn id="103" idx="1"/>
            </p:cNvCxnSpPr>
            <p:nvPr/>
          </p:nvCxnSpPr>
          <p:spPr>
            <a:xfrm rot="-5400000">
              <a:off x="1819525" y="3049550"/>
              <a:ext cx="3099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" name="Google Shape;105;p16"/>
            <p:cNvCxnSpPr>
              <a:stCxn id="103" idx="3"/>
              <a:endCxn id="92" idx="0"/>
            </p:cNvCxnSpPr>
            <p:nvPr/>
          </p:nvCxnSpPr>
          <p:spPr>
            <a:xfrm>
              <a:off x="3183100" y="3291600"/>
              <a:ext cx="823500" cy="309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06" name="Google Shape;1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748" y="3442541"/>
            <a:ext cx="3513225" cy="111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6758" y="2859708"/>
            <a:ext cx="5063587" cy="70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Autoencoder</a:t>
            </a:r>
            <a:endParaRPr/>
          </a:p>
        </p:txBody>
      </p:sp>
      <p:grpSp>
        <p:nvGrpSpPr>
          <p:cNvPr id="1005" name="Google Shape;1005;p52"/>
          <p:cNvGrpSpPr/>
          <p:nvPr/>
        </p:nvGrpSpPr>
        <p:grpSpPr>
          <a:xfrm>
            <a:off x="1236148" y="1790834"/>
            <a:ext cx="1383553" cy="2046591"/>
            <a:chOff x="1236148" y="1790834"/>
            <a:chExt cx="1383553" cy="2046591"/>
          </a:xfrm>
        </p:grpSpPr>
        <p:pic>
          <p:nvPicPr>
            <p:cNvPr id="1006" name="Google Shape;1006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6148" y="1790834"/>
              <a:ext cx="1383553" cy="1383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" name="Google Shape;1007;p52"/>
            <p:cNvSpPr txBox="1"/>
            <p:nvPr/>
          </p:nvSpPr>
          <p:spPr>
            <a:xfrm>
              <a:off x="1551875" y="3437225"/>
              <a:ext cx="75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2672745" y="1676539"/>
            <a:ext cx="1638292" cy="2376286"/>
            <a:chOff x="2672745" y="1676539"/>
            <a:chExt cx="1638292" cy="2376286"/>
          </a:xfrm>
        </p:grpSpPr>
        <p:pic>
          <p:nvPicPr>
            <p:cNvPr id="1009" name="Google Shape;1009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72745" y="1676539"/>
              <a:ext cx="1638292" cy="1635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52"/>
            <p:cNvSpPr txBox="1"/>
            <p:nvPr/>
          </p:nvSpPr>
          <p:spPr>
            <a:xfrm>
              <a:off x="2694875" y="3437225"/>
              <a:ext cx="885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11" name="Google Shape;1011;p52"/>
          <p:cNvGrpSpPr/>
          <p:nvPr/>
        </p:nvGrpSpPr>
        <p:grpSpPr>
          <a:xfrm>
            <a:off x="4103498" y="2482523"/>
            <a:ext cx="848400" cy="1354902"/>
            <a:chOff x="4103498" y="2482523"/>
            <a:chExt cx="848400" cy="1354902"/>
          </a:xfrm>
        </p:grpSpPr>
        <p:pic>
          <p:nvPicPr>
            <p:cNvPr id="1012" name="Google Shape;1012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36538" y="2482523"/>
              <a:ext cx="428665" cy="478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3" name="Google Shape;1013;p52"/>
            <p:cNvSpPr txBox="1"/>
            <p:nvPr/>
          </p:nvSpPr>
          <p:spPr>
            <a:xfrm>
              <a:off x="4103498" y="3437225"/>
              <a:ext cx="84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14" name="Google Shape;1014;p52"/>
          <p:cNvGrpSpPr/>
          <p:nvPr/>
        </p:nvGrpSpPr>
        <p:grpSpPr>
          <a:xfrm>
            <a:off x="4824717" y="1673527"/>
            <a:ext cx="1653759" cy="2379298"/>
            <a:chOff x="4824717" y="1673527"/>
            <a:chExt cx="1653759" cy="2379298"/>
          </a:xfrm>
        </p:grpSpPr>
        <p:pic>
          <p:nvPicPr>
            <p:cNvPr id="1015" name="Google Shape;1015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24717" y="167352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Google Shape;1016;p52"/>
            <p:cNvSpPr txBox="1"/>
            <p:nvPr/>
          </p:nvSpPr>
          <p:spPr>
            <a:xfrm>
              <a:off x="5133275" y="3437225"/>
              <a:ext cx="97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Decoder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17" name="Google Shape;1017;p52"/>
          <p:cNvGrpSpPr/>
          <p:nvPr/>
        </p:nvGrpSpPr>
        <p:grpSpPr>
          <a:xfrm>
            <a:off x="6544693" y="1801036"/>
            <a:ext cx="1363332" cy="2251789"/>
            <a:chOff x="6544693" y="1801036"/>
            <a:chExt cx="1363332" cy="2251789"/>
          </a:xfrm>
        </p:grpSpPr>
        <p:pic>
          <p:nvPicPr>
            <p:cNvPr id="1018" name="Google Shape;1018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44693" y="180103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9" name="Google Shape;1019;p52"/>
            <p:cNvSpPr txBox="1"/>
            <p:nvPr/>
          </p:nvSpPr>
          <p:spPr>
            <a:xfrm>
              <a:off x="6544825" y="3437225"/>
              <a:ext cx="136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Reconstructed 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20" name="Google Shape;1020;p52"/>
          <p:cNvGrpSpPr/>
          <p:nvPr/>
        </p:nvGrpSpPr>
        <p:grpSpPr>
          <a:xfrm>
            <a:off x="1927925" y="1125413"/>
            <a:ext cx="5298300" cy="675622"/>
            <a:chOff x="1927925" y="1125413"/>
            <a:chExt cx="5298300" cy="675622"/>
          </a:xfrm>
        </p:grpSpPr>
        <p:cxnSp>
          <p:nvCxnSpPr>
            <p:cNvPr id="1021" name="Google Shape;1021;p52"/>
            <p:cNvCxnSpPr>
              <a:stCxn id="1006" idx="0"/>
              <a:endCxn id="1018" idx="0"/>
            </p:cNvCxnSpPr>
            <p:nvPr/>
          </p:nvCxnSpPr>
          <p:spPr>
            <a:xfrm flipH="1" rot="-5400000">
              <a:off x="4571975" y="-853216"/>
              <a:ext cx="10200" cy="5298300"/>
            </a:xfrm>
            <a:prstGeom prst="bentConnector3">
              <a:avLst>
                <a:gd fmla="val -3038570" name="adj1"/>
              </a:avLst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22" name="Google Shape;1022;p52"/>
            <p:cNvSpPr txBox="1"/>
            <p:nvPr/>
          </p:nvSpPr>
          <p:spPr>
            <a:xfrm>
              <a:off x="3301300" y="112541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Reconstruction Loss L(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Decoder As Data Generator</a:t>
            </a:r>
            <a:endParaRPr/>
          </a:p>
        </p:txBody>
      </p:sp>
      <p:sp>
        <p:nvSpPr>
          <p:cNvPr id="1028" name="Google Shape;1028;p53"/>
          <p:cNvSpPr txBox="1"/>
          <p:nvPr>
            <p:ph idx="1" type="body"/>
          </p:nvPr>
        </p:nvSpPr>
        <p:spPr>
          <a:xfrm>
            <a:off x="311700" y="3533800"/>
            <a:ext cx="85206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if we sample vector </a:t>
            </a:r>
            <a:r>
              <a:rPr b="1" i="1" lang="en"/>
              <a:t>z</a:t>
            </a:r>
            <a:r>
              <a:rPr b="1" baseline="30000" i="1" lang="en"/>
              <a:t>’</a:t>
            </a:r>
            <a:r>
              <a:rPr b="1" lang="en"/>
              <a:t> </a:t>
            </a:r>
            <a:r>
              <a:rPr lang="en"/>
              <a:t>as draws from a Gaussian?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Will we achieve reconstructions that look like our input data </a:t>
            </a:r>
            <a:r>
              <a:rPr i="1" lang="en"/>
              <a:t>X</a:t>
            </a:r>
            <a:r>
              <a:rPr lang="en"/>
              <a:t>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No! Our data </a:t>
            </a:r>
            <a:r>
              <a:rPr i="1" lang="en"/>
              <a:t>X</a:t>
            </a:r>
            <a:r>
              <a:rPr lang="en"/>
              <a:t> encodes to a particular manifold in </a:t>
            </a:r>
            <a:r>
              <a:rPr i="1" lang="en"/>
              <a:t>R</a:t>
            </a:r>
            <a:r>
              <a:rPr baseline="30000" i="1" lang="en"/>
              <a:t>|z|</a:t>
            </a:r>
            <a:endParaRPr/>
          </a:p>
        </p:txBody>
      </p:sp>
      <p:grpSp>
        <p:nvGrpSpPr>
          <p:cNvPr id="1029" name="Google Shape;1029;p53"/>
          <p:cNvGrpSpPr/>
          <p:nvPr/>
        </p:nvGrpSpPr>
        <p:grpSpPr>
          <a:xfrm>
            <a:off x="1096375" y="1018200"/>
            <a:ext cx="2507429" cy="1214010"/>
            <a:chOff x="1096375" y="1018200"/>
            <a:chExt cx="2507429" cy="1214010"/>
          </a:xfrm>
        </p:grpSpPr>
        <p:grpSp>
          <p:nvGrpSpPr>
            <p:cNvPr id="1030" name="Google Shape;1030;p53"/>
            <p:cNvGrpSpPr/>
            <p:nvPr/>
          </p:nvGrpSpPr>
          <p:grpSpPr>
            <a:xfrm>
              <a:off x="2074724" y="1056573"/>
              <a:ext cx="1529081" cy="1175637"/>
              <a:chOff x="5570101" y="6132746"/>
              <a:chExt cx="3175001" cy="2441107"/>
            </a:xfrm>
          </p:grpSpPr>
          <p:pic>
            <p:nvPicPr>
              <p:cNvPr id="1031" name="Google Shape;1031;p5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570101" y="6132746"/>
                <a:ext cx="3175001" cy="2441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2" name="Google Shape;1032;p53"/>
              <p:cNvSpPr/>
              <p:nvPr/>
            </p:nvSpPr>
            <p:spPr>
              <a:xfrm>
                <a:off x="7500501" y="6822912"/>
                <a:ext cx="254000" cy="254000"/>
              </a:xfrm>
              <a:custGeom>
                <a:rect b="b" l="l" r="r" t="t"/>
                <a:pathLst>
                  <a:path extrusionOk="0" h="254000" w="254000">
                    <a:moveTo>
                      <a:pt x="127000" y="0"/>
                    </a:moveTo>
                    <a:lnTo>
                      <a:pt x="77566" y="9980"/>
                    </a:lnTo>
                    <a:lnTo>
                      <a:pt x="37197" y="37197"/>
                    </a:lnTo>
                    <a:lnTo>
                      <a:pt x="9980" y="77566"/>
                    </a:lnTo>
                    <a:lnTo>
                      <a:pt x="0" y="127001"/>
                    </a:lnTo>
                    <a:lnTo>
                      <a:pt x="9980" y="176435"/>
                    </a:lnTo>
                    <a:lnTo>
                      <a:pt x="37197" y="216803"/>
                    </a:lnTo>
                    <a:lnTo>
                      <a:pt x="77566" y="244020"/>
                    </a:lnTo>
                    <a:lnTo>
                      <a:pt x="127000" y="254001"/>
                    </a:lnTo>
                    <a:lnTo>
                      <a:pt x="176434" y="244020"/>
                    </a:lnTo>
                    <a:lnTo>
                      <a:pt x="216803" y="216803"/>
                    </a:lnTo>
                    <a:lnTo>
                      <a:pt x="244020" y="176435"/>
                    </a:lnTo>
                    <a:lnTo>
                      <a:pt x="254001" y="127001"/>
                    </a:lnTo>
                    <a:lnTo>
                      <a:pt x="244020" y="77566"/>
                    </a:lnTo>
                    <a:lnTo>
                      <a:pt x="216803" y="37197"/>
                    </a:lnTo>
                    <a:lnTo>
                      <a:pt x="176434" y="9980"/>
                    </a:lnTo>
                    <a:lnTo>
                      <a:pt x="127000" y="0"/>
                    </a:ln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3" name="Google Shape;1033;p53"/>
            <p:cNvSpPr txBox="1"/>
            <p:nvPr/>
          </p:nvSpPr>
          <p:spPr>
            <a:xfrm>
              <a:off x="1096375" y="1018200"/>
              <a:ext cx="116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Manifold </a:t>
              </a:r>
              <a:r>
                <a:rPr b="1" i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: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34" name="Google Shape;1034;p53"/>
          <p:cNvSpPr txBox="1"/>
          <p:nvPr/>
        </p:nvSpPr>
        <p:spPr>
          <a:xfrm>
            <a:off x="2010775" y="1246800"/>
            <a:ext cx="11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Sampled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r>
              <a:rPr b="1" baseline="30000" lang="en"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endParaRPr b="1" baseline="30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35" name="Google Shape;1035;p53"/>
          <p:cNvGrpSpPr/>
          <p:nvPr/>
        </p:nvGrpSpPr>
        <p:grpSpPr>
          <a:xfrm>
            <a:off x="1401175" y="2295178"/>
            <a:ext cx="2202634" cy="1175637"/>
            <a:chOff x="1401175" y="2295178"/>
            <a:chExt cx="2202634" cy="1175637"/>
          </a:xfrm>
        </p:grpSpPr>
        <p:grpSp>
          <p:nvGrpSpPr>
            <p:cNvPr id="1036" name="Google Shape;1036;p53"/>
            <p:cNvGrpSpPr/>
            <p:nvPr/>
          </p:nvGrpSpPr>
          <p:grpSpPr>
            <a:xfrm>
              <a:off x="2074728" y="2295178"/>
              <a:ext cx="1529081" cy="1175637"/>
              <a:chOff x="5558430" y="3656246"/>
              <a:chExt cx="3175003" cy="2441107"/>
            </a:xfrm>
          </p:grpSpPr>
          <p:pic>
            <p:nvPicPr>
              <p:cNvPr id="1037" name="Google Shape;1037;p5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558430" y="3656246"/>
                <a:ext cx="3175003" cy="2441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8" name="Google Shape;1038;p53"/>
              <p:cNvSpPr/>
              <p:nvPr/>
            </p:nvSpPr>
            <p:spPr>
              <a:xfrm>
                <a:off x="6248398" y="5208847"/>
                <a:ext cx="254000" cy="254000"/>
              </a:xfrm>
              <a:custGeom>
                <a:rect b="b" l="l" r="r" t="t"/>
                <a:pathLst>
                  <a:path extrusionOk="0" h="254000" w="254000">
                    <a:moveTo>
                      <a:pt x="127001" y="0"/>
                    </a:moveTo>
                    <a:lnTo>
                      <a:pt x="77566" y="9980"/>
                    </a:lnTo>
                    <a:lnTo>
                      <a:pt x="37197" y="37197"/>
                    </a:lnTo>
                    <a:lnTo>
                      <a:pt x="9980" y="77566"/>
                    </a:lnTo>
                    <a:lnTo>
                      <a:pt x="0" y="127000"/>
                    </a:lnTo>
                    <a:lnTo>
                      <a:pt x="9980" y="176434"/>
                    </a:lnTo>
                    <a:lnTo>
                      <a:pt x="37197" y="216803"/>
                    </a:lnTo>
                    <a:lnTo>
                      <a:pt x="77566" y="244020"/>
                    </a:lnTo>
                    <a:lnTo>
                      <a:pt x="127001" y="254001"/>
                    </a:lnTo>
                    <a:lnTo>
                      <a:pt x="176435" y="244020"/>
                    </a:lnTo>
                    <a:lnTo>
                      <a:pt x="216803" y="216803"/>
                    </a:lnTo>
                    <a:lnTo>
                      <a:pt x="244020" y="176434"/>
                    </a:lnTo>
                    <a:lnTo>
                      <a:pt x="254001" y="127000"/>
                    </a:lnTo>
                    <a:lnTo>
                      <a:pt x="244020" y="77566"/>
                    </a:lnTo>
                    <a:lnTo>
                      <a:pt x="216803" y="37197"/>
                    </a:lnTo>
                    <a:lnTo>
                      <a:pt x="176435" y="9980"/>
                    </a:lnTo>
                    <a:lnTo>
                      <a:pt x="127001" y="0"/>
                    </a:ln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9" name="Google Shape;1039;p53"/>
            <p:cNvSpPr txBox="1"/>
            <p:nvPr/>
          </p:nvSpPr>
          <p:spPr>
            <a:xfrm>
              <a:off x="1401175" y="2923200"/>
              <a:ext cx="116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Sampled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40" name="Google Shape;1040;p53"/>
          <p:cNvGrpSpPr/>
          <p:nvPr/>
        </p:nvGrpSpPr>
        <p:grpSpPr>
          <a:xfrm>
            <a:off x="3838929" y="1017730"/>
            <a:ext cx="3174915" cy="1340630"/>
            <a:chOff x="3838929" y="1017730"/>
            <a:chExt cx="3174915" cy="1340630"/>
          </a:xfrm>
        </p:grpSpPr>
        <p:pic>
          <p:nvPicPr>
            <p:cNvPr id="1041" name="Google Shape;1041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38929" y="1688012"/>
              <a:ext cx="355152" cy="396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43360" y="1017730"/>
              <a:ext cx="1370138" cy="134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2375" y="1068656"/>
              <a:ext cx="1151469" cy="1151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4" name="Google Shape;1044;p53"/>
          <p:cNvGrpSpPr/>
          <p:nvPr/>
        </p:nvGrpSpPr>
        <p:grpSpPr>
          <a:xfrm>
            <a:off x="3824800" y="2275780"/>
            <a:ext cx="3189050" cy="1340630"/>
            <a:chOff x="3824800" y="2275780"/>
            <a:chExt cx="3189050" cy="1340630"/>
          </a:xfrm>
        </p:grpSpPr>
        <p:pic>
          <p:nvPicPr>
            <p:cNvPr id="1045" name="Google Shape;1045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24800" y="2946062"/>
              <a:ext cx="355152" cy="396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29231" y="2275780"/>
              <a:ext cx="1370138" cy="134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62379" y="2307265"/>
              <a:ext cx="1151471" cy="1151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54"/>
          <p:cNvGrpSpPr/>
          <p:nvPr/>
        </p:nvGrpSpPr>
        <p:grpSpPr>
          <a:xfrm>
            <a:off x="2672745" y="1676539"/>
            <a:ext cx="1638292" cy="2376286"/>
            <a:chOff x="2672745" y="1676539"/>
            <a:chExt cx="1638292" cy="2376286"/>
          </a:xfrm>
        </p:grpSpPr>
        <p:pic>
          <p:nvPicPr>
            <p:cNvPr id="1053" name="Google Shape;105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72745" y="1676539"/>
              <a:ext cx="1638292" cy="1635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54"/>
            <p:cNvSpPr txBox="1"/>
            <p:nvPr/>
          </p:nvSpPr>
          <p:spPr>
            <a:xfrm>
              <a:off x="2694875" y="3437225"/>
              <a:ext cx="136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55" name="Google Shape;105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</a:t>
            </a:r>
            <a:endParaRPr/>
          </a:p>
        </p:txBody>
      </p:sp>
      <p:grpSp>
        <p:nvGrpSpPr>
          <p:cNvPr id="1056" name="Google Shape;1056;p54"/>
          <p:cNvGrpSpPr/>
          <p:nvPr/>
        </p:nvGrpSpPr>
        <p:grpSpPr>
          <a:xfrm>
            <a:off x="4824717" y="1673527"/>
            <a:ext cx="1720058" cy="2379298"/>
            <a:chOff x="4824717" y="1673527"/>
            <a:chExt cx="1720058" cy="2379298"/>
          </a:xfrm>
        </p:grpSpPr>
        <p:pic>
          <p:nvPicPr>
            <p:cNvPr id="1057" name="Google Shape;1057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4717" y="167352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8" name="Google Shape;1058;p54"/>
            <p:cNvSpPr txBox="1"/>
            <p:nvPr/>
          </p:nvSpPr>
          <p:spPr>
            <a:xfrm>
              <a:off x="5133275" y="3437225"/>
              <a:ext cx="141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Decoder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+ε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59" name="Google Shape;1059;p54"/>
          <p:cNvGrpSpPr/>
          <p:nvPr/>
        </p:nvGrpSpPr>
        <p:grpSpPr>
          <a:xfrm>
            <a:off x="4067475" y="1750475"/>
            <a:ext cx="988500" cy="1771800"/>
            <a:chOff x="4067475" y="1750475"/>
            <a:chExt cx="988500" cy="1771800"/>
          </a:xfrm>
        </p:grpSpPr>
        <p:grpSp>
          <p:nvGrpSpPr>
            <p:cNvPr id="1060" name="Google Shape;1060;p54"/>
            <p:cNvGrpSpPr/>
            <p:nvPr/>
          </p:nvGrpSpPr>
          <p:grpSpPr>
            <a:xfrm rot="5400000">
              <a:off x="4342567" y="2349994"/>
              <a:ext cx="450600" cy="145800"/>
              <a:chOff x="215157" y="2212050"/>
              <a:chExt cx="450600" cy="145800"/>
            </a:xfrm>
          </p:grpSpPr>
          <p:sp>
            <p:nvSpPr>
              <p:cNvPr id="1061" name="Google Shape;1061;p54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54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54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4" name="Google Shape;1064;p54"/>
            <p:cNvGrpSpPr/>
            <p:nvPr/>
          </p:nvGrpSpPr>
          <p:grpSpPr>
            <a:xfrm rot="5400000">
              <a:off x="4342567" y="2883394"/>
              <a:ext cx="450600" cy="145800"/>
              <a:chOff x="215157" y="2212050"/>
              <a:chExt cx="450600" cy="145800"/>
            </a:xfrm>
          </p:grpSpPr>
          <p:sp>
            <p:nvSpPr>
              <p:cNvPr id="1065" name="Google Shape;1065;p54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4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54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8" name="Google Shape;1068;p54"/>
            <p:cNvSpPr txBox="1"/>
            <p:nvPr/>
          </p:nvSpPr>
          <p:spPr>
            <a:xfrm>
              <a:off x="4067475" y="17504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9" name="Google Shape;1069;p54"/>
            <p:cNvSpPr txBox="1"/>
            <p:nvPr/>
          </p:nvSpPr>
          <p:spPr>
            <a:xfrm>
              <a:off x="4067475" y="31220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70" name="Google Shape;1070;p54"/>
          <p:cNvGrpSpPr/>
          <p:nvPr/>
        </p:nvGrpSpPr>
        <p:grpSpPr>
          <a:xfrm>
            <a:off x="1236148" y="1790834"/>
            <a:ext cx="1383553" cy="2046591"/>
            <a:chOff x="1236148" y="1790834"/>
            <a:chExt cx="1383553" cy="2046591"/>
          </a:xfrm>
        </p:grpSpPr>
        <p:pic>
          <p:nvPicPr>
            <p:cNvPr id="1071" name="Google Shape;1071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6148" y="1790834"/>
              <a:ext cx="1383553" cy="1383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2" name="Google Shape;1072;p54"/>
            <p:cNvSpPr txBox="1"/>
            <p:nvPr/>
          </p:nvSpPr>
          <p:spPr>
            <a:xfrm>
              <a:off x="1551875" y="3437225"/>
              <a:ext cx="75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73" name="Google Shape;1073;p54"/>
          <p:cNvGrpSpPr/>
          <p:nvPr/>
        </p:nvGrpSpPr>
        <p:grpSpPr>
          <a:xfrm>
            <a:off x="6544693" y="1801036"/>
            <a:ext cx="1725132" cy="2251789"/>
            <a:chOff x="6544693" y="1801036"/>
            <a:chExt cx="1725132" cy="2251789"/>
          </a:xfrm>
        </p:grpSpPr>
        <p:pic>
          <p:nvPicPr>
            <p:cNvPr id="1074" name="Google Shape;1074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44693" y="180103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54"/>
            <p:cNvSpPr txBox="1"/>
            <p:nvPr/>
          </p:nvSpPr>
          <p:spPr>
            <a:xfrm>
              <a:off x="6697225" y="3437225"/>
              <a:ext cx="1572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Reconstructed input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76" name="Google Shape;1076;p54"/>
          <p:cNvSpPr txBox="1"/>
          <p:nvPr>
            <p:ph idx="1" type="body"/>
          </p:nvPr>
        </p:nvSpPr>
        <p:spPr>
          <a:xfrm>
            <a:off x="311700" y="4052825"/>
            <a:ext cx="85206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learn a mean and variance for the latent manifold for every input, then constrain those to be Gaussian</a:t>
            </a:r>
            <a:endParaRPr/>
          </a:p>
        </p:txBody>
      </p:sp>
      <p:grpSp>
        <p:nvGrpSpPr>
          <p:cNvPr id="1077" name="Google Shape;1077;p54"/>
          <p:cNvGrpSpPr/>
          <p:nvPr/>
        </p:nvGrpSpPr>
        <p:grpSpPr>
          <a:xfrm>
            <a:off x="1927925" y="1125413"/>
            <a:ext cx="5298300" cy="675622"/>
            <a:chOff x="1927925" y="1125413"/>
            <a:chExt cx="5298300" cy="675622"/>
          </a:xfrm>
        </p:grpSpPr>
        <p:cxnSp>
          <p:nvCxnSpPr>
            <p:cNvPr id="1078" name="Google Shape;1078;p54"/>
            <p:cNvCxnSpPr/>
            <p:nvPr/>
          </p:nvCxnSpPr>
          <p:spPr>
            <a:xfrm flipH="1" rot="-5400000">
              <a:off x="4571975" y="-853216"/>
              <a:ext cx="10200" cy="5298300"/>
            </a:xfrm>
            <a:prstGeom prst="bentConnector3">
              <a:avLst>
                <a:gd fmla="val -3038570" name="adj1"/>
              </a:avLst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79" name="Google Shape;1079;p54"/>
            <p:cNvSpPr txBox="1"/>
            <p:nvPr/>
          </p:nvSpPr>
          <p:spPr>
            <a:xfrm>
              <a:off x="3301300" y="112541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Reconstruction Loss L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80" name="Google Shape;1080;p54"/>
          <p:cNvGrpSpPr/>
          <p:nvPr/>
        </p:nvGrpSpPr>
        <p:grpSpPr>
          <a:xfrm>
            <a:off x="6531900" y="893163"/>
            <a:ext cx="2452800" cy="1238307"/>
            <a:chOff x="6531900" y="893163"/>
            <a:chExt cx="2452800" cy="1238307"/>
          </a:xfrm>
        </p:grpSpPr>
        <p:pic>
          <p:nvPicPr>
            <p:cNvPr id="1081" name="Google Shape;1081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29280" y="1245223"/>
              <a:ext cx="1140925" cy="886247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82" name="Google Shape;1082;p54"/>
            <p:cNvSpPr txBox="1"/>
            <p:nvPr/>
          </p:nvSpPr>
          <p:spPr>
            <a:xfrm>
              <a:off x="6531900" y="893163"/>
              <a:ext cx="245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Latent Space Loss L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μ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b="1"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𝜎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</a:t>
            </a:r>
            <a:endParaRPr/>
          </a:p>
        </p:txBody>
      </p:sp>
      <p:grpSp>
        <p:nvGrpSpPr>
          <p:cNvPr id="1088" name="Google Shape;1088;p55"/>
          <p:cNvGrpSpPr/>
          <p:nvPr/>
        </p:nvGrpSpPr>
        <p:grpSpPr>
          <a:xfrm>
            <a:off x="4960085" y="3182575"/>
            <a:ext cx="1804800" cy="1682875"/>
            <a:chOff x="4844708" y="3182575"/>
            <a:chExt cx="1804800" cy="1682875"/>
          </a:xfrm>
        </p:grpSpPr>
        <p:sp>
          <p:nvSpPr>
            <p:cNvPr id="1089" name="Google Shape;1089;p55"/>
            <p:cNvSpPr/>
            <p:nvPr/>
          </p:nvSpPr>
          <p:spPr>
            <a:xfrm>
              <a:off x="4844708" y="4245050"/>
              <a:ext cx="1804800" cy="620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Real/Fake Decision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0" name="Google Shape;1090;p55"/>
            <p:cNvSpPr/>
            <p:nvPr/>
          </p:nvSpPr>
          <p:spPr>
            <a:xfrm>
              <a:off x="4844708" y="3554569"/>
              <a:ext cx="1804800" cy="5727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Discriminator Network D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91" name="Google Shape;1091;p55"/>
            <p:cNvCxnSpPr>
              <a:stCxn id="1092" idx="2"/>
              <a:endCxn id="1090" idx="0"/>
            </p:cNvCxnSpPr>
            <p:nvPr/>
          </p:nvCxnSpPr>
          <p:spPr>
            <a:xfrm flipH="1">
              <a:off x="5746977" y="3182575"/>
              <a:ext cx="5700" cy="372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93" name="Google Shape;1093;p55"/>
          <p:cNvGrpSpPr/>
          <p:nvPr/>
        </p:nvGrpSpPr>
        <p:grpSpPr>
          <a:xfrm>
            <a:off x="4962230" y="1241404"/>
            <a:ext cx="1808225" cy="1941171"/>
            <a:chOff x="4846852" y="1241404"/>
            <a:chExt cx="1808225" cy="1941171"/>
          </a:xfrm>
        </p:grpSpPr>
        <p:sp>
          <p:nvSpPr>
            <p:cNvPr id="1094" name="Google Shape;1094;p55"/>
            <p:cNvSpPr/>
            <p:nvPr/>
          </p:nvSpPr>
          <p:spPr>
            <a:xfrm>
              <a:off x="4846863" y="1760861"/>
              <a:ext cx="1804800" cy="6204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Generator Network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2" name="Google Shape;1092;p55"/>
            <p:cNvSpPr txBox="1"/>
            <p:nvPr/>
          </p:nvSpPr>
          <p:spPr>
            <a:xfrm>
              <a:off x="4850277" y="2720875"/>
              <a:ext cx="18048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Gen Images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95" name="Google Shape;1095;p55"/>
            <p:cNvCxnSpPr>
              <a:stCxn id="1094" idx="2"/>
              <a:endCxn id="1092" idx="0"/>
            </p:cNvCxnSpPr>
            <p:nvPr/>
          </p:nvCxnSpPr>
          <p:spPr>
            <a:xfrm>
              <a:off x="5749263" y="2381261"/>
              <a:ext cx="3300" cy="339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96" name="Google Shape;1096;p55"/>
            <p:cNvSpPr txBox="1"/>
            <p:nvPr/>
          </p:nvSpPr>
          <p:spPr>
            <a:xfrm>
              <a:off x="4846852" y="1241404"/>
              <a:ext cx="18048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Rand </a:t>
              </a:r>
              <a:r>
                <a:rPr i="1"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N(0, 1)</a:t>
              </a:r>
              <a:endParaRPr i="1"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97" name="Google Shape;1097;p55"/>
          <p:cNvGrpSpPr/>
          <p:nvPr/>
        </p:nvGrpSpPr>
        <p:grpSpPr>
          <a:xfrm>
            <a:off x="240700" y="1313877"/>
            <a:ext cx="4043800" cy="2150698"/>
            <a:chOff x="240700" y="1313877"/>
            <a:chExt cx="4043800" cy="2150698"/>
          </a:xfrm>
        </p:grpSpPr>
        <p:pic>
          <p:nvPicPr>
            <p:cNvPr id="1098" name="Google Shape;1098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1792" y="1313877"/>
              <a:ext cx="1653759" cy="1618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9" name="Google Shape;1099;p55"/>
            <p:cNvSpPr txBox="1"/>
            <p:nvPr/>
          </p:nvSpPr>
          <p:spPr>
            <a:xfrm>
              <a:off x="1300350" y="2848975"/>
              <a:ext cx="141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Decoder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;θ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)=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100" name="Google Shape;1100;p55"/>
            <p:cNvGrpSpPr/>
            <p:nvPr/>
          </p:nvGrpSpPr>
          <p:grpSpPr>
            <a:xfrm rot="5400000">
              <a:off x="509642" y="2295144"/>
              <a:ext cx="450600" cy="145800"/>
              <a:chOff x="215157" y="2212050"/>
              <a:chExt cx="450600" cy="145800"/>
            </a:xfrm>
          </p:grpSpPr>
          <p:sp>
            <p:nvSpPr>
              <p:cNvPr id="1101" name="Google Shape;1101;p55"/>
              <p:cNvSpPr/>
              <p:nvPr/>
            </p:nvSpPr>
            <p:spPr>
              <a:xfrm>
                <a:off x="2151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55"/>
              <p:cNvSpPr/>
              <p:nvPr/>
            </p:nvSpPr>
            <p:spPr>
              <a:xfrm>
                <a:off x="3675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55"/>
              <p:cNvSpPr/>
              <p:nvPr/>
            </p:nvSpPr>
            <p:spPr>
              <a:xfrm>
                <a:off x="519957" y="2212050"/>
                <a:ext cx="145800" cy="1458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4" name="Google Shape;1104;p55"/>
            <p:cNvSpPr txBox="1"/>
            <p:nvPr/>
          </p:nvSpPr>
          <p:spPr>
            <a:xfrm>
              <a:off x="240700" y="2848975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Rand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05" name="Google Shape;1105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11768" y="1441386"/>
              <a:ext cx="1363154" cy="1363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6" name="Google Shape;1106;p55"/>
            <p:cNvSpPr txBox="1"/>
            <p:nvPr/>
          </p:nvSpPr>
          <p:spPr>
            <a:xfrm>
              <a:off x="2711900" y="2848975"/>
              <a:ext cx="157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Upsampled </a:t>
              </a: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’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107" name="Google Shape;1107;p55"/>
          <p:cNvGrpSpPr/>
          <p:nvPr/>
        </p:nvGrpSpPr>
        <p:grpSpPr>
          <a:xfrm>
            <a:off x="108512" y="3443434"/>
            <a:ext cx="2055219" cy="1593983"/>
            <a:chOff x="5572912" y="5997412"/>
            <a:chExt cx="3143980" cy="2438401"/>
          </a:xfrm>
        </p:grpSpPr>
        <p:pic>
          <p:nvPicPr>
            <p:cNvPr id="1108" name="Google Shape;1108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72912" y="5997412"/>
              <a:ext cx="3143980" cy="243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" name="Google Shape;1109;p55"/>
            <p:cNvSpPr/>
            <p:nvPr/>
          </p:nvSpPr>
          <p:spPr>
            <a:xfrm>
              <a:off x="7030602" y="7089612"/>
              <a:ext cx="254000" cy="254000"/>
            </a:xfrm>
            <a:custGeom>
              <a:rect b="b" l="l" r="r" t="t"/>
              <a:pathLst>
                <a:path extrusionOk="0" h="254000" w="254000">
                  <a:moveTo>
                    <a:pt x="127000" y="0"/>
                  </a:moveTo>
                  <a:lnTo>
                    <a:pt x="77566" y="9980"/>
                  </a:lnTo>
                  <a:lnTo>
                    <a:pt x="37197" y="37197"/>
                  </a:lnTo>
                  <a:lnTo>
                    <a:pt x="9980" y="77566"/>
                  </a:lnTo>
                  <a:lnTo>
                    <a:pt x="0" y="127001"/>
                  </a:lnTo>
                  <a:lnTo>
                    <a:pt x="9980" y="176435"/>
                  </a:lnTo>
                  <a:lnTo>
                    <a:pt x="37197" y="216803"/>
                  </a:lnTo>
                  <a:lnTo>
                    <a:pt x="77566" y="244020"/>
                  </a:lnTo>
                  <a:lnTo>
                    <a:pt x="127000" y="254001"/>
                  </a:lnTo>
                  <a:lnTo>
                    <a:pt x="176434" y="244020"/>
                  </a:lnTo>
                  <a:lnTo>
                    <a:pt x="216803" y="216803"/>
                  </a:lnTo>
                  <a:lnTo>
                    <a:pt x="244020" y="176435"/>
                  </a:lnTo>
                  <a:lnTo>
                    <a:pt x="254001" y="127001"/>
                  </a:lnTo>
                  <a:lnTo>
                    <a:pt x="244020" y="77566"/>
                  </a:lnTo>
                  <a:lnTo>
                    <a:pt x="216803" y="37197"/>
                  </a:lnTo>
                  <a:lnTo>
                    <a:pt x="176434" y="998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p55"/>
          <p:cNvSpPr txBox="1"/>
          <p:nvPr/>
        </p:nvSpPr>
        <p:spPr>
          <a:xfrm>
            <a:off x="1962465" y="3505738"/>
            <a:ext cx="2945700" cy="738900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Discriminator D(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x’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) -&gt; 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Discriminator D(</a:t>
            </a: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-&gt; 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11" name="Google Shape;1111;p55"/>
          <p:cNvGrpSpPr/>
          <p:nvPr/>
        </p:nvGrpSpPr>
        <p:grpSpPr>
          <a:xfrm>
            <a:off x="6845979" y="2720875"/>
            <a:ext cx="1808235" cy="2144575"/>
            <a:chOff x="6730602" y="2720875"/>
            <a:chExt cx="1808235" cy="2144575"/>
          </a:xfrm>
        </p:grpSpPr>
        <p:sp>
          <p:nvSpPr>
            <p:cNvPr id="1112" name="Google Shape;1112;p55"/>
            <p:cNvSpPr txBox="1"/>
            <p:nvPr/>
          </p:nvSpPr>
          <p:spPr>
            <a:xfrm>
              <a:off x="6730602" y="2720875"/>
              <a:ext cx="18048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Train Images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13" name="Google Shape;1113;p55"/>
            <p:cNvCxnSpPr>
              <a:stCxn id="1112" idx="2"/>
              <a:endCxn id="1114" idx="0"/>
            </p:cNvCxnSpPr>
            <p:nvPr/>
          </p:nvCxnSpPr>
          <p:spPr>
            <a:xfrm>
              <a:off x="7633002" y="3182575"/>
              <a:ext cx="3300" cy="372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115" name="Google Shape;1115;p55"/>
            <p:cNvGrpSpPr/>
            <p:nvPr/>
          </p:nvGrpSpPr>
          <p:grpSpPr>
            <a:xfrm>
              <a:off x="6734037" y="3554569"/>
              <a:ext cx="1804800" cy="1310881"/>
              <a:chOff x="4829037" y="3554569"/>
              <a:chExt cx="1804800" cy="1310881"/>
            </a:xfrm>
          </p:grpSpPr>
          <p:sp>
            <p:nvSpPr>
              <p:cNvPr id="1116" name="Google Shape;1116;p55"/>
              <p:cNvSpPr/>
              <p:nvPr/>
            </p:nvSpPr>
            <p:spPr>
              <a:xfrm>
                <a:off x="4829037" y="4245050"/>
                <a:ext cx="1804800" cy="6204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Real/Fake Decision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4" name="Google Shape;1114;p55"/>
              <p:cNvSpPr/>
              <p:nvPr/>
            </p:nvSpPr>
            <p:spPr>
              <a:xfrm>
                <a:off x="4829037" y="3554569"/>
                <a:ext cx="1804800" cy="5727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Discriminator Network D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1117" name="Google Shape;1117;p55"/>
          <p:cNvSpPr txBox="1"/>
          <p:nvPr/>
        </p:nvSpPr>
        <p:spPr>
          <a:xfrm>
            <a:off x="6932252" y="1241400"/>
            <a:ext cx="2154600" cy="461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Generator f(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) -&gt;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x’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18" name="Google Shape;1118;p55"/>
          <p:cNvGrpSpPr/>
          <p:nvPr/>
        </p:nvGrpSpPr>
        <p:grpSpPr>
          <a:xfrm>
            <a:off x="5291096" y="356325"/>
            <a:ext cx="3599101" cy="705755"/>
            <a:chOff x="5291096" y="356325"/>
            <a:chExt cx="3599101" cy="705755"/>
          </a:xfrm>
        </p:grpSpPr>
        <p:pic>
          <p:nvPicPr>
            <p:cNvPr id="1119" name="Google Shape;1119;p55"/>
            <p:cNvPicPr preferRelativeResize="0"/>
            <p:nvPr/>
          </p:nvPicPr>
          <p:blipFill rotWithShape="1">
            <a:blip r:embed="rId6">
              <a:alphaModFix/>
            </a:blip>
            <a:srcRect b="14704" l="0" r="0" t="0"/>
            <a:stretch/>
          </p:blipFill>
          <p:spPr>
            <a:xfrm flipH="1">
              <a:off x="7228700" y="400680"/>
              <a:ext cx="692690" cy="66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91096" y="356325"/>
              <a:ext cx="881848" cy="661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5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59896" y="439000"/>
              <a:ext cx="881853" cy="496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5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08347" y="393610"/>
              <a:ext cx="881850" cy="5868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3" name="Google Shape;1123;p55"/>
          <p:cNvGrpSpPr/>
          <p:nvPr/>
        </p:nvGrpSpPr>
        <p:grpSpPr>
          <a:xfrm>
            <a:off x="5367300" y="-22726"/>
            <a:ext cx="3548275" cy="408851"/>
            <a:chOff x="5367300" y="-22726"/>
            <a:chExt cx="3548275" cy="408851"/>
          </a:xfrm>
        </p:grpSpPr>
        <p:sp>
          <p:nvSpPr>
            <p:cNvPr id="1124" name="Google Shape;1124;p55"/>
            <p:cNvSpPr txBox="1"/>
            <p:nvPr/>
          </p:nvSpPr>
          <p:spPr>
            <a:xfrm>
              <a:off x="5367300" y="-22726"/>
              <a:ext cx="70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D(·)=1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5" name="Google Shape;1125;p55"/>
            <p:cNvSpPr txBox="1"/>
            <p:nvPr/>
          </p:nvSpPr>
          <p:spPr>
            <a:xfrm>
              <a:off x="6410675" y="-14075"/>
              <a:ext cx="70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D(·)=1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6" name="Google Shape;1126;p55"/>
            <p:cNvSpPr txBox="1"/>
            <p:nvPr/>
          </p:nvSpPr>
          <p:spPr>
            <a:xfrm>
              <a:off x="7217622" y="-14075"/>
              <a:ext cx="70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D(·)=0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7" name="Google Shape;1127;p55"/>
            <p:cNvSpPr txBox="1"/>
            <p:nvPr/>
          </p:nvSpPr>
          <p:spPr>
            <a:xfrm>
              <a:off x="8093575" y="-14075"/>
              <a:ext cx="82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D(·)=1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of Sequence-to-Sequence Problems</a:t>
            </a:r>
            <a:endParaRPr/>
          </a:p>
        </p:txBody>
      </p:sp>
      <p:sp>
        <p:nvSpPr>
          <p:cNvPr id="1133" name="Google Shape;1133;p56"/>
          <p:cNvSpPr txBox="1"/>
          <p:nvPr>
            <p:ph idx="1" type="body"/>
          </p:nvPr>
        </p:nvSpPr>
        <p:spPr>
          <a:xfrm>
            <a:off x="311700" y="1152475"/>
            <a:ext cx="85206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One-to-one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One input produces one output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Image classification</a:t>
            </a:r>
            <a:endParaRPr/>
          </a:p>
        </p:txBody>
      </p:sp>
      <p:pic>
        <p:nvPicPr>
          <p:cNvPr id="1134" name="Google Shape;113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034" y="2860251"/>
            <a:ext cx="1818850" cy="1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56"/>
          <p:cNvSpPr txBox="1"/>
          <p:nvPr>
            <p:ph idx="1" type="body"/>
          </p:nvPr>
        </p:nvSpPr>
        <p:spPr>
          <a:xfrm>
            <a:off x="3562550" y="3196838"/>
            <a:ext cx="9858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Person</a:t>
            </a:r>
            <a:endParaRPr sz="2000"/>
          </a:p>
        </p:txBody>
      </p:sp>
      <p:cxnSp>
        <p:nvCxnSpPr>
          <p:cNvPr id="1136" name="Google Shape;1136;p56"/>
          <p:cNvCxnSpPr>
            <a:stCxn id="1134" idx="3"/>
            <a:endCxn id="1135" idx="1"/>
          </p:cNvCxnSpPr>
          <p:nvPr/>
        </p:nvCxnSpPr>
        <p:spPr>
          <a:xfrm>
            <a:off x="2756884" y="3428739"/>
            <a:ext cx="805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37" name="Google Shape;1137;p56"/>
          <p:cNvGrpSpPr/>
          <p:nvPr/>
        </p:nvGrpSpPr>
        <p:grpSpPr>
          <a:xfrm>
            <a:off x="7646300" y="1288701"/>
            <a:ext cx="394800" cy="3530100"/>
            <a:chOff x="7646300" y="1288701"/>
            <a:chExt cx="394800" cy="3530100"/>
          </a:xfrm>
        </p:grpSpPr>
        <p:sp>
          <p:nvSpPr>
            <p:cNvPr id="1138" name="Google Shape;1138;p56"/>
            <p:cNvSpPr txBox="1"/>
            <p:nvPr/>
          </p:nvSpPr>
          <p:spPr>
            <a:xfrm>
              <a:off x="7646300" y="4137200"/>
              <a:ext cx="3948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9" name="Google Shape;1139;p56"/>
            <p:cNvSpPr txBox="1"/>
            <p:nvPr/>
          </p:nvSpPr>
          <p:spPr>
            <a:xfrm>
              <a:off x="7646300" y="1288701"/>
              <a:ext cx="394800" cy="6816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endParaRPr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7813599" y="3566429"/>
              <a:ext cx="60007" cy="510064"/>
            </a:xfrm>
            <a:custGeom>
              <a:rect b="b" l="l" r="r" t="t"/>
              <a:pathLst>
                <a:path extrusionOk="0" h="647700" w="76200">
                  <a:moveTo>
                    <a:pt x="25400" y="76199"/>
                  </a:moveTo>
                  <a:lnTo>
                    <a:pt x="25400" y="647700"/>
                  </a:lnTo>
                  <a:lnTo>
                    <a:pt x="50800" y="647700"/>
                  </a:lnTo>
                  <a:lnTo>
                    <a:pt x="50800" y="76199"/>
                  </a:lnTo>
                  <a:lnTo>
                    <a:pt x="25400" y="76199"/>
                  </a:lnTo>
                  <a:close/>
                </a:path>
                <a:path extrusionOk="0" h="647700" w="76200">
                  <a:moveTo>
                    <a:pt x="69849" y="63498"/>
                  </a:moveTo>
                  <a:lnTo>
                    <a:pt x="50800" y="63498"/>
                  </a:lnTo>
                  <a:lnTo>
                    <a:pt x="50800" y="76199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  <a:path extrusionOk="0" h="647700" w="76200">
                  <a:moveTo>
                    <a:pt x="50800" y="63498"/>
                  </a:moveTo>
                  <a:lnTo>
                    <a:pt x="25400" y="63498"/>
                  </a:lnTo>
                  <a:lnTo>
                    <a:pt x="25400" y="76199"/>
                  </a:lnTo>
                  <a:lnTo>
                    <a:pt x="50800" y="76199"/>
                  </a:lnTo>
                  <a:lnTo>
                    <a:pt x="50800" y="63498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198"/>
                  </a:lnTo>
                  <a:lnTo>
                    <a:pt x="25400" y="76199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7813599" y="2142178"/>
              <a:ext cx="60007" cy="510064"/>
            </a:xfrm>
            <a:custGeom>
              <a:rect b="b" l="l" r="r" t="t"/>
              <a:pathLst>
                <a:path extrusionOk="0" h="647700" w="7620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647701"/>
                  </a:lnTo>
                  <a:lnTo>
                    <a:pt x="50800" y="647701"/>
                  </a:lnTo>
                  <a:lnTo>
                    <a:pt x="50800" y="63500"/>
                  </a:lnTo>
                  <a:close/>
                </a:path>
                <a:path extrusionOk="0" h="647700" w="7620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47700" w="7620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2" name="Google Shape;1142;p56"/>
            <p:cNvSpPr txBox="1"/>
            <p:nvPr/>
          </p:nvSpPr>
          <p:spPr>
            <a:xfrm>
              <a:off x="7646300" y="2712950"/>
              <a:ext cx="3948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endParaRPr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of Sequence-to-Sequence Problems</a:t>
            </a:r>
            <a:endParaRPr/>
          </a:p>
        </p:txBody>
      </p:sp>
      <p:sp>
        <p:nvSpPr>
          <p:cNvPr id="1148" name="Google Shape;1148;p57"/>
          <p:cNvSpPr txBox="1"/>
          <p:nvPr>
            <p:ph idx="1" type="body"/>
          </p:nvPr>
        </p:nvSpPr>
        <p:spPr>
          <a:xfrm>
            <a:off x="311700" y="1152475"/>
            <a:ext cx="85206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Many-to-one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Sequence of inputs produces a single output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Text classification</a:t>
            </a:r>
            <a:endParaRPr/>
          </a:p>
        </p:txBody>
      </p:sp>
      <p:pic>
        <p:nvPicPr>
          <p:cNvPr id="1149" name="Google Shape;1149;p57"/>
          <p:cNvPicPr preferRelativeResize="0"/>
          <p:nvPr/>
        </p:nvPicPr>
        <p:blipFill rotWithShape="1">
          <a:blip r:embed="rId3">
            <a:alphaModFix/>
          </a:blip>
          <a:srcRect b="53081" l="0" r="0" t="34415"/>
          <a:stretch/>
        </p:blipFill>
        <p:spPr>
          <a:xfrm>
            <a:off x="122775" y="2837800"/>
            <a:ext cx="5154300" cy="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7"/>
          <p:cNvSpPr txBox="1"/>
          <p:nvPr/>
        </p:nvSpPr>
        <p:spPr>
          <a:xfrm>
            <a:off x="53838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1" name="Google Shape;1151;p57"/>
          <p:cNvSpPr txBox="1"/>
          <p:nvPr/>
        </p:nvSpPr>
        <p:spPr>
          <a:xfrm>
            <a:off x="53838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2" name="Google Shape;1152;p57"/>
          <p:cNvCxnSpPr>
            <a:stCxn id="1150" idx="0"/>
            <a:endCxn id="1151" idx="2"/>
          </p:cNvCxnSpPr>
          <p:nvPr/>
        </p:nvCxnSpPr>
        <p:spPr>
          <a:xfrm rot="10800000">
            <a:off x="55529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3" name="Google Shape;1153;p57"/>
          <p:cNvSpPr txBox="1"/>
          <p:nvPr/>
        </p:nvSpPr>
        <p:spPr>
          <a:xfrm>
            <a:off x="85842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4" name="Google Shape;1154;p57"/>
          <p:cNvCxnSpPr/>
          <p:nvPr/>
        </p:nvCxnSpPr>
        <p:spPr>
          <a:xfrm>
            <a:off x="5721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5" name="Google Shape;1155;p57"/>
          <p:cNvCxnSpPr/>
          <p:nvPr/>
        </p:nvCxnSpPr>
        <p:spPr>
          <a:xfrm>
            <a:off x="62553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6" name="Google Shape;1156;p57"/>
          <p:cNvCxnSpPr/>
          <p:nvPr/>
        </p:nvCxnSpPr>
        <p:spPr>
          <a:xfrm>
            <a:off x="67887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7" name="Google Shape;1157;p57"/>
          <p:cNvCxnSpPr/>
          <p:nvPr/>
        </p:nvCxnSpPr>
        <p:spPr>
          <a:xfrm>
            <a:off x="73221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8" name="Google Shape;1158;p57"/>
          <p:cNvCxnSpPr/>
          <p:nvPr/>
        </p:nvCxnSpPr>
        <p:spPr>
          <a:xfrm>
            <a:off x="78555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9" name="Google Shape;1159;p57"/>
          <p:cNvCxnSpPr/>
          <p:nvPr/>
        </p:nvCxnSpPr>
        <p:spPr>
          <a:xfrm>
            <a:off x="8388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0" name="Google Shape;1160;p57"/>
          <p:cNvSpPr txBox="1"/>
          <p:nvPr>
            <p:ph idx="1" type="body"/>
          </p:nvPr>
        </p:nvSpPr>
        <p:spPr>
          <a:xfrm>
            <a:off x="7890527" y="3325202"/>
            <a:ext cx="648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…</a:t>
            </a:r>
            <a:endParaRPr sz="2000"/>
          </a:p>
        </p:txBody>
      </p:sp>
      <p:sp>
        <p:nvSpPr>
          <p:cNvPr id="1161" name="Google Shape;1161;p57"/>
          <p:cNvSpPr txBox="1"/>
          <p:nvPr/>
        </p:nvSpPr>
        <p:spPr>
          <a:xfrm>
            <a:off x="5917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2" name="Google Shape;1162;p57"/>
          <p:cNvSpPr txBox="1"/>
          <p:nvPr/>
        </p:nvSpPr>
        <p:spPr>
          <a:xfrm>
            <a:off x="64506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3" name="Google Shape;1163;p57"/>
          <p:cNvSpPr txBox="1"/>
          <p:nvPr/>
        </p:nvSpPr>
        <p:spPr>
          <a:xfrm>
            <a:off x="69840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4" name="Google Shape;1164;p57"/>
          <p:cNvSpPr txBox="1"/>
          <p:nvPr/>
        </p:nvSpPr>
        <p:spPr>
          <a:xfrm>
            <a:off x="75174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5" name="Google Shape;1165;p57"/>
          <p:cNvSpPr txBox="1"/>
          <p:nvPr/>
        </p:nvSpPr>
        <p:spPr>
          <a:xfrm>
            <a:off x="8584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6" name="Google Shape;1166;p57"/>
          <p:cNvCxnSpPr/>
          <p:nvPr/>
        </p:nvCxnSpPr>
        <p:spPr>
          <a:xfrm rot="10800000">
            <a:off x="87533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7" name="Google Shape;1167;p57"/>
          <p:cNvSpPr txBox="1"/>
          <p:nvPr/>
        </p:nvSpPr>
        <p:spPr>
          <a:xfrm>
            <a:off x="59172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8" name="Google Shape;1168;p57"/>
          <p:cNvCxnSpPr>
            <a:stCxn id="1167" idx="0"/>
          </p:cNvCxnSpPr>
          <p:nvPr/>
        </p:nvCxnSpPr>
        <p:spPr>
          <a:xfrm rot="10800000">
            <a:off x="60863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9" name="Google Shape;1169;p57"/>
          <p:cNvSpPr txBox="1"/>
          <p:nvPr/>
        </p:nvSpPr>
        <p:spPr>
          <a:xfrm>
            <a:off x="64506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0" name="Google Shape;1170;p57"/>
          <p:cNvCxnSpPr>
            <a:stCxn id="1169" idx="0"/>
          </p:cNvCxnSpPr>
          <p:nvPr/>
        </p:nvCxnSpPr>
        <p:spPr>
          <a:xfrm rot="10800000">
            <a:off x="66197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1" name="Google Shape;1171;p57"/>
          <p:cNvSpPr txBox="1"/>
          <p:nvPr/>
        </p:nvSpPr>
        <p:spPr>
          <a:xfrm>
            <a:off x="69840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2" name="Google Shape;1172;p57"/>
          <p:cNvCxnSpPr>
            <a:stCxn id="1171" idx="0"/>
          </p:cNvCxnSpPr>
          <p:nvPr/>
        </p:nvCxnSpPr>
        <p:spPr>
          <a:xfrm rot="10800000">
            <a:off x="71531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3" name="Google Shape;1173;p57"/>
          <p:cNvSpPr txBox="1"/>
          <p:nvPr/>
        </p:nvSpPr>
        <p:spPr>
          <a:xfrm>
            <a:off x="75174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4" name="Google Shape;1174;p57"/>
          <p:cNvCxnSpPr>
            <a:stCxn id="1173" idx="0"/>
          </p:cNvCxnSpPr>
          <p:nvPr/>
        </p:nvCxnSpPr>
        <p:spPr>
          <a:xfrm rot="10800000">
            <a:off x="76865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5" name="Google Shape;1175;p57"/>
          <p:cNvSpPr txBox="1"/>
          <p:nvPr/>
        </p:nvSpPr>
        <p:spPr>
          <a:xfrm>
            <a:off x="85842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6" name="Google Shape;1176;p57"/>
          <p:cNvCxnSpPr>
            <a:stCxn id="1175" idx="0"/>
          </p:cNvCxnSpPr>
          <p:nvPr/>
        </p:nvCxnSpPr>
        <p:spPr>
          <a:xfrm rot="10800000">
            <a:off x="87533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n-</a:t>
            </a:r>
            <a:r>
              <a:rPr lang="en"/>
              <a:t>Gram Model</a:t>
            </a:r>
            <a:endParaRPr/>
          </a:p>
        </p:txBody>
      </p:sp>
      <p:sp>
        <p:nvSpPr>
          <p:cNvPr id="1182" name="Google Shape;1182;p58"/>
          <p:cNvSpPr txBox="1"/>
          <p:nvPr/>
        </p:nvSpPr>
        <p:spPr>
          <a:xfrm>
            <a:off x="311700" y="1117825"/>
            <a:ext cx="85206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-gram model represents the context of each word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 its co-occurrence with other words 1-, 2-, …, n-1-steps away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n-Grams are based on rigid, explicit counting, plus some smoothing to relax that rigidity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else could we relax 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p(w</a:t>
            </a:r>
            <a:r>
              <a:rPr baseline="-25000"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i-1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i-2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</a:t>
            </a:r>
            <a:r>
              <a:rPr baseline="-25000"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i-n+1</a:t>
            </a:r>
            <a:r>
              <a:rPr i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Previously, we kept a </a:t>
            </a:r>
            <a:r>
              <a:rPr i="1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|V|</a:t>
            </a:r>
            <a:r>
              <a:rPr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count for each distance </a:t>
            </a:r>
            <a:r>
              <a:rPr i="1" lang="en"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i-k</a:t>
            </a:r>
            <a:endParaRPr i="1" sz="22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200"/>
              <a:buFont typeface="Helvetica Neue"/>
              <a:buChar char="■"/>
            </a:pPr>
            <a:r>
              <a:rPr lang="en" sz="22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could just keep a |V| count that merges distances</a:t>
            </a:r>
            <a:endParaRPr sz="2200">
              <a:solidFill>
                <a:srgbClr val="99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200"/>
              <a:buFont typeface="Helvetica Neue"/>
              <a:buChar char="■"/>
            </a:pPr>
            <a:r>
              <a:rPr lang="en" sz="22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“Bag of Words”-based model</a:t>
            </a:r>
            <a:endParaRPr sz="2200">
              <a:solidFill>
                <a:srgbClr val="99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Word2Vec: Compressed Co-Occurrence Matrices</a:t>
            </a:r>
            <a:endParaRPr/>
          </a:p>
        </p:txBody>
      </p:sp>
      <p:grpSp>
        <p:nvGrpSpPr>
          <p:cNvPr id="1188" name="Google Shape;1188;p59"/>
          <p:cNvGrpSpPr/>
          <p:nvPr/>
        </p:nvGrpSpPr>
        <p:grpSpPr>
          <a:xfrm>
            <a:off x="4855040" y="946275"/>
            <a:ext cx="3832229" cy="2844900"/>
            <a:chOff x="4855040" y="1555875"/>
            <a:chExt cx="3832229" cy="2844900"/>
          </a:xfrm>
        </p:grpSpPr>
        <p:sp>
          <p:nvSpPr>
            <p:cNvPr id="1189" name="Google Shape;1189;p59"/>
            <p:cNvSpPr txBox="1"/>
            <p:nvPr/>
          </p:nvSpPr>
          <p:spPr>
            <a:xfrm>
              <a:off x="4856975" y="15558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0" name="Google Shape;1190;p59"/>
            <p:cNvSpPr txBox="1"/>
            <p:nvPr/>
          </p:nvSpPr>
          <p:spPr>
            <a:xfrm>
              <a:off x="5637885" y="15558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1" name="Google Shape;1191;p59"/>
            <p:cNvSpPr txBox="1"/>
            <p:nvPr/>
          </p:nvSpPr>
          <p:spPr>
            <a:xfrm>
              <a:off x="7206568" y="15558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2" name="Google Shape;1192;p59"/>
            <p:cNvSpPr txBox="1"/>
            <p:nvPr/>
          </p:nvSpPr>
          <p:spPr>
            <a:xfrm>
              <a:off x="7996968" y="15558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193" name="Google Shape;1193;p59"/>
            <p:cNvGrpSpPr/>
            <p:nvPr/>
          </p:nvGrpSpPr>
          <p:grpSpPr>
            <a:xfrm>
              <a:off x="6002100" y="3209951"/>
              <a:ext cx="1523700" cy="555724"/>
              <a:chOff x="6002100" y="3209951"/>
              <a:chExt cx="1523700" cy="555724"/>
            </a:xfrm>
          </p:grpSpPr>
          <p:sp>
            <p:nvSpPr>
              <p:cNvPr id="1194" name="Google Shape;1194;p59"/>
              <p:cNvSpPr/>
              <p:nvPr/>
            </p:nvSpPr>
            <p:spPr>
              <a:xfrm>
                <a:off x="6002100" y="3443175"/>
                <a:ext cx="15237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1195" name="Google Shape;1195;p59"/>
              <p:cNvGrpSpPr/>
              <p:nvPr/>
            </p:nvGrpSpPr>
            <p:grpSpPr>
              <a:xfrm>
                <a:off x="6547205" y="3209951"/>
                <a:ext cx="450600" cy="145800"/>
                <a:chOff x="705975" y="2364450"/>
                <a:chExt cx="450600" cy="145800"/>
              </a:xfrm>
            </p:grpSpPr>
            <p:sp>
              <p:nvSpPr>
                <p:cNvPr id="1196" name="Google Shape;1196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99" name="Google Shape;1199;p59"/>
            <p:cNvGrpSpPr/>
            <p:nvPr/>
          </p:nvGrpSpPr>
          <p:grpSpPr>
            <a:xfrm>
              <a:off x="6418795" y="3765675"/>
              <a:ext cx="692003" cy="635100"/>
              <a:chOff x="6418795" y="3765675"/>
              <a:chExt cx="692003" cy="635100"/>
            </a:xfrm>
          </p:grpSpPr>
          <p:sp>
            <p:nvSpPr>
              <p:cNvPr id="1200" name="Google Shape;1200;p59"/>
              <p:cNvSpPr txBox="1"/>
              <p:nvPr/>
            </p:nvSpPr>
            <p:spPr>
              <a:xfrm>
                <a:off x="6420498" y="4062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happy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1" name="Google Shape;1201;p59"/>
              <p:cNvSpPr txBox="1"/>
              <p:nvPr/>
            </p:nvSpPr>
            <p:spPr>
              <a:xfrm>
                <a:off x="6418795" y="3765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253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202" name="Google Shape;1202;p59"/>
            <p:cNvGrpSpPr/>
            <p:nvPr/>
          </p:nvGrpSpPr>
          <p:grpSpPr>
            <a:xfrm>
              <a:off x="4855040" y="1852275"/>
              <a:ext cx="3830400" cy="1357681"/>
              <a:chOff x="4855040" y="1852275"/>
              <a:chExt cx="3830400" cy="1357681"/>
            </a:xfrm>
          </p:grpSpPr>
          <p:sp>
            <p:nvSpPr>
              <p:cNvPr id="1203" name="Google Shape;1203;p59"/>
              <p:cNvSpPr txBox="1"/>
              <p:nvPr/>
            </p:nvSpPr>
            <p:spPr>
              <a:xfrm>
                <a:off x="4856975" y="18522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&lt;S&gt;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4" name="Google Shape;1204;p59"/>
              <p:cNvSpPr txBox="1"/>
              <p:nvPr/>
            </p:nvSpPr>
            <p:spPr>
              <a:xfrm>
                <a:off x="5638736" y="18522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i’m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5" name="Google Shape;1205;p59"/>
              <p:cNvSpPr txBox="1"/>
              <p:nvPr/>
            </p:nvSpPr>
            <p:spPr>
              <a:xfrm>
                <a:off x="7202259" y="18522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today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6" name="Google Shape;1206;p59"/>
              <p:cNvSpPr txBox="1"/>
              <p:nvPr/>
            </p:nvSpPr>
            <p:spPr>
              <a:xfrm>
                <a:off x="7992659" y="18522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&lt;E&gt;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7" name="Google Shape;1207;p59"/>
              <p:cNvSpPr/>
              <p:nvPr/>
            </p:nvSpPr>
            <p:spPr>
              <a:xfrm>
                <a:off x="4855040" y="2663056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Fully Connected Layer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08" name="Google Shape;1208;p59"/>
              <p:cNvCxnSpPr>
                <a:endCxn id="1207" idx="1"/>
              </p:cNvCxnSpPr>
              <p:nvPr/>
            </p:nvCxnSpPr>
            <p:spPr>
              <a:xfrm flipH="1" rot="10800000">
                <a:off x="6768440" y="2985556"/>
                <a:ext cx="1800" cy="22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209" name="Google Shape;1209;p59"/>
              <p:cNvGrpSpPr/>
              <p:nvPr/>
            </p:nvGrpSpPr>
            <p:grpSpPr>
              <a:xfrm>
                <a:off x="48685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210" name="Google Shape;1210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3" name="Google Shape;1213;p59"/>
              <p:cNvGrpSpPr/>
              <p:nvPr/>
            </p:nvGrpSpPr>
            <p:grpSpPr>
              <a:xfrm>
                <a:off x="53257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214" name="Google Shape;1214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7" name="Google Shape;1217;p59"/>
              <p:cNvGrpSpPr/>
              <p:nvPr/>
            </p:nvGrpSpPr>
            <p:grpSpPr>
              <a:xfrm>
                <a:off x="57829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218" name="Google Shape;1218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1" name="Google Shape;1221;p59"/>
              <p:cNvGrpSpPr/>
              <p:nvPr/>
            </p:nvGrpSpPr>
            <p:grpSpPr>
              <a:xfrm>
                <a:off x="62401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222" name="Google Shape;1222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5" name="Google Shape;1225;p59"/>
              <p:cNvGrpSpPr/>
              <p:nvPr/>
            </p:nvGrpSpPr>
            <p:grpSpPr>
              <a:xfrm>
                <a:off x="66973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226" name="Google Shape;1226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9" name="Google Shape;1229;p59"/>
              <p:cNvGrpSpPr/>
              <p:nvPr/>
            </p:nvGrpSpPr>
            <p:grpSpPr>
              <a:xfrm>
                <a:off x="71545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230" name="Google Shape;1230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3" name="Google Shape;1233;p59"/>
              <p:cNvGrpSpPr/>
              <p:nvPr/>
            </p:nvGrpSpPr>
            <p:grpSpPr>
              <a:xfrm>
                <a:off x="76117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234" name="Google Shape;1234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7" name="Google Shape;1237;p59"/>
              <p:cNvGrpSpPr/>
              <p:nvPr/>
            </p:nvGrpSpPr>
            <p:grpSpPr>
              <a:xfrm>
                <a:off x="8068944" y="2427432"/>
                <a:ext cx="450600" cy="145800"/>
                <a:chOff x="705975" y="2364450"/>
                <a:chExt cx="450600" cy="145800"/>
              </a:xfrm>
            </p:grpSpPr>
            <p:sp>
              <p:nvSpPr>
                <p:cNvPr id="1238" name="Google Shape;1238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41" name="Google Shape;1241;p59"/>
              <p:cNvSpPr/>
              <p:nvPr/>
            </p:nvSpPr>
            <p:spPr>
              <a:xfrm>
                <a:off x="8526144" y="2427432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42" name="Google Shape;1242;p59"/>
              <p:cNvCxnSpPr>
                <a:stCxn id="1203" idx="2"/>
                <a:endCxn id="1241" idx="0"/>
              </p:cNvCxnSpPr>
              <p:nvPr/>
            </p:nvCxnSpPr>
            <p:spPr>
              <a:xfrm flipH="1" rot="-5400000">
                <a:off x="6782375" y="610725"/>
                <a:ext cx="236400" cy="3396900"/>
              </a:xfrm>
              <a:prstGeom prst="bentConnector3">
                <a:avLst>
                  <a:gd fmla="val 5001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59"/>
              <p:cNvCxnSpPr>
                <a:stCxn id="1204" idx="2"/>
                <a:endCxn id="1215" idx="0"/>
              </p:cNvCxnSpPr>
              <p:nvPr/>
            </p:nvCxnSpPr>
            <p:spPr>
              <a:xfrm rot="5400000">
                <a:off x="5649236" y="2092725"/>
                <a:ext cx="236400" cy="432900"/>
              </a:xfrm>
              <a:prstGeom prst="bentConnector3">
                <a:avLst>
                  <a:gd fmla="val 5001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4" name="Google Shape;1244;p59"/>
              <p:cNvCxnSpPr>
                <a:stCxn id="1205" idx="2"/>
                <a:endCxn id="1236" idx="0"/>
              </p:cNvCxnSpPr>
              <p:nvPr/>
            </p:nvCxnSpPr>
            <p:spPr>
              <a:xfrm flipH="1" rot="-5400000">
                <a:off x="7650159" y="2088225"/>
                <a:ext cx="236400" cy="441900"/>
              </a:xfrm>
              <a:prstGeom prst="bentConnector3">
                <a:avLst>
                  <a:gd fmla="val 5001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5" name="Google Shape;1245;p59"/>
              <p:cNvCxnSpPr>
                <a:stCxn id="1206" idx="2"/>
                <a:endCxn id="1240" idx="0"/>
              </p:cNvCxnSpPr>
              <p:nvPr/>
            </p:nvCxnSpPr>
            <p:spPr>
              <a:xfrm flipH="1" rot="-5400000">
                <a:off x="8274059" y="2254725"/>
                <a:ext cx="236400" cy="108900"/>
              </a:xfrm>
              <a:prstGeom prst="bentConnector3">
                <a:avLst>
                  <a:gd fmla="val 50012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46" name="Google Shape;1246;p59"/>
          <p:cNvGrpSpPr/>
          <p:nvPr/>
        </p:nvGrpSpPr>
        <p:grpSpPr>
          <a:xfrm>
            <a:off x="513575" y="946275"/>
            <a:ext cx="3830400" cy="3683100"/>
            <a:chOff x="513575" y="1098675"/>
            <a:chExt cx="3830400" cy="3683100"/>
          </a:xfrm>
        </p:grpSpPr>
        <p:grpSp>
          <p:nvGrpSpPr>
            <p:cNvPr id="1247" name="Google Shape;1247;p59"/>
            <p:cNvGrpSpPr/>
            <p:nvPr/>
          </p:nvGrpSpPr>
          <p:grpSpPr>
            <a:xfrm>
              <a:off x="513575" y="3824175"/>
              <a:ext cx="3830400" cy="957600"/>
              <a:chOff x="4856975" y="3824175"/>
              <a:chExt cx="3830400" cy="957600"/>
            </a:xfrm>
          </p:grpSpPr>
          <p:sp>
            <p:nvSpPr>
              <p:cNvPr id="1248" name="Google Shape;1248;p59"/>
              <p:cNvSpPr/>
              <p:nvPr/>
            </p:nvSpPr>
            <p:spPr>
              <a:xfrm>
                <a:off x="4856975" y="3824175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Layer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49" name="Google Shape;1249;p59"/>
              <p:cNvSpPr txBox="1"/>
              <p:nvPr/>
            </p:nvSpPr>
            <p:spPr>
              <a:xfrm>
                <a:off x="4856975" y="4443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&lt;S&gt;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0" name="Google Shape;1250;p59"/>
              <p:cNvSpPr txBox="1"/>
              <p:nvPr/>
            </p:nvSpPr>
            <p:spPr>
              <a:xfrm>
                <a:off x="5638736" y="4443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i’m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1" name="Google Shape;1251;p59"/>
              <p:cNvSpPr txBox="1"/>
              <p:nvPr/>
            </p:nvSpPr>
            <p:spPr>
              <a:xfrm>
                <a:off x="7202259" y="4443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today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2" name="Google Shape;1252;p59"/>
              <p:cNvSpPr txBox="1"/>
              <p:nvPr/>
            </p:nvSpPr>
            <p:spPr>
              <a:xfrm>
                <a:off x="4856975" y="4146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999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3" name="Google Shape;1253;p59"/>
              <p:cNvSpPr txBox="1"/>
              <p:nvPr/>
            </p:nvSpPr>
            <p:spPr>
              <a:xfrm>
                <a:off x="5637885" y="4146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320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4" name="Google Shape;1254;p59"/>
              <p:cNvSpPr txBox="1"/>
              <p:nvPr/>
            </p:nvSpPr>
            <p:spPr>
              <a:xfrm>
                <a:off x="7206568" y="4146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780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5" name="Google Shape;1255;p59"/>
              <p:cNvSpPr txBox="1"/>
              <p:nvPr/>
            </p:nvSpPr>
            <p:spPr>
              <a:xfrm>
                <a:off x="7992659" y="4443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&lt;E&gt;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6" name="Google Shape;1256;p59"/>
              <p:cNvSpPr txBox="1"/>
              <p:nvPr/>
            </p:nvSpPr>
            <p:spPr>
              <a:xfrm>
                <a:off x="7996968" y="4146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998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257" name="Google Shape;1257;p59"/>
            <p:cNvGrpSpPr/>
            <p:nvPr/>
          </p:nvGrpSpPr>
          <p:grpSpPr>
            <a:xfrm>
              <a:off x="513575" y="3047350"/>
              <a:ext cx="3830400" cy="689401"/>
              <a:chOff x="4856975" y="3047350"/>
              <a:chExt cx="3830400" cy="689401"/>
            </a:xfrm>
          </p:grpSpPr>
          <p:grpSp>
            <p:nvGrpSpPr>
              <p:cNvPr id="1258" name="Google Shape;1258;p59"/>
              <p:cNvGrpSpPr/>
              <p:nvPr/>
            </p:nvGrpSpPr>
            <p:grpSpPr>
              <a:xfrm>
                <a:off x="4978678" y="3590951"/>
                <a:ext cx="450600" cy="145800"/>
                <a:chOff x="705975" y="2364450"/>
                <a:chExt cx="450600" cy="145800"/>
              </a:xfrm>
            </p:grpSpPr>
            <p:sp>
              <p:nvSpPr>
                <p:cNvPr id="1259" name="Google Shape;1259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2" name="Google Shape;1262;p59"/>
              <p:cNvGrpSpPr/>
              <p:nvPr/>
            </p:nvGrpSpPr>
            <p:grpSpPr>
              <a:xfrm>
                <a:off x="5762128" y="3590951"/>
                <a:ext cx="450600" cy="145800"/>
                <a:chOff x="705975" y="2364450"/>
                <a:chExt cx="450600" cy="145800"/>
              </a:xfrm>
            </p:grpSpPr>
            <p:sp>
              <p:nvSpPr>
                <p:cNvPr id="1263" name="Google Shape;1263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6" name="Google Shape;1266;p59"/>
              <p:cNvGrpSpPr/>
              <p:nvPr/>
            </p:nvGrpSpPr>
            <p:grpSpPr>
              <a:xfrm>
                <a:off x="7326423" y="3590951"/>
                <a:ext cx="450600" cy="145800"/>
                <a:chOff x="705975" y="2364450"/>
                <a:chExt cx="450600" cy="145800"/>
              </a:xfrm>
            </p:grpSpPr>
            <p:sp>
              <p:nvSpPr>
                <p:cNvPr id="1267" name="Google Shape;1267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270" name="Google Shape;1270;p59"/>
              <p:cNvCxnSpPr/>
              <p:nvPr/>
            </p:nvCxnSpPr>
            <p:spPr>
              <a:xfrm rot="10800000">
                <a:off x="5203978" y="33698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71" name="Google Shape;1271;p59"/>
              <p:cNvCxnSpPr/>
              <p:nvPr/>
            </p:nvCxnSpPr>
            <p:spPr>
              <a:xfrm rot="10800000">
                <a:off x="5987428" y="33698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72" name="Google Shape;1272;p59"/>
              <p:cNvCxnSpPr/>
              <p:nvPr/>
            </p:nvCxnSpPr>
            <p:spPr>
              <a:xfrm rot="10800000">
                <a:off x="7552188" y="33698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73" name="Google Shape;1273;p59"/>
              <p:cNvSpPr/>
              <p:nvPr/>
            </p:nvSpPr>
            <p:spPr>
              <a:xfrm>
                <a:off x="4856975" y="3047350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Sum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1274" name="Google Shape;1274;p59"/>
              <p:cNvGrpSpPr/>
              <p:nvPr/>
            </p:nvGrpSpPr>
            <p:grpSpPr>
              <a:xfrm>
                <a:off x="8112498" y="3590951"/>
                <a:ext cx="450600" cy="145800"/>
                <a:chOff x="705975" y="2364450"/>
                <a:chExt cx="450600" cy="145800"/>
              </a:xfrm>
            </p:grpSpPr>
            <p:sp>
              <p:nvSpPr>
                <p:cNvPr id="1275" name="Google Shape;1275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278" name="Google Shape;1278;p59"/>
              <p:cNvCxnSpPr/>
              <p:nvPr/>
            </p:nvCxnSpPr>
            <p:spPr>
              <a:xfrm rot="10800000">
                <a:off x="8338263" y="33698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279" name="Google Shape;1279;p59"/>
            <p:cNvGrpSpPr/>
            <p:nvPr/>
          </p:nvGrpSpPr>
          <p:grpSpPr>
            <a:xfrm>
              <a:off x="2201549" y="2674157"/>
              <a:ext cx="450600" cy="373193"/>
              <a:chOff x="6544949" y="2674157"/>
              <a:chExt cx="450600" cy="373193"/>
            </a:xfrm>
          </p:grpSpPr>
          <p:grpSp>
            <p:nvGrpSpPr>
              <p:cNvPr id="1280" name="Google Shape;1280;p59"/>
              <p:cNvGrpSpPr/>
              <p:nvPr/>
            </p:nvGrpSpPr>
            <p:grpSpPr>
              <a:xfrm>
                <a:off x="6544949" y="2674157"/>
                <a:ext cx="450600" cy="145800"/>
                <a:chOff x="705975" y="2212050"/>
                <a:chExt cx="450600" cy="145800"/>
              </a:xfrm>
            </p:grpSpPr>
            <p:sp>
              <p:nvSpPr>
                <p:cNvPr id="1281" name="Google Shape;1281;p59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59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59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284" name="Google Shape;1284;p59"/>
              <p:cNvCxnSpPr>
                <a:stCxn id="1273" idx="3"/>
                <a:endCxn id="1282" idx="2"/>
              </p:cNvCxnSpPr>
              <p:nvPr/>
            </p:nvCxnSpPr>
            <p:spPr>
              <a:xfrm rot="10800000">
                <a:off x="6770375" y="2819950"/>
                <a:ext cx="1800" cy="2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285" name="Google Shape;1285;p59"/>
            <p:cNvGrpSpPr/>
            <p:nvPr/>
          </p:nvGrpSpPr>
          <p:grpSpPr>
            <a:xfrm>
              <a:off x="513575" y="1098675"/>
              <a:ext cx="3830400" cy="1575482"/>
              <a:chOff x="4856975" y="1098675"/>
              <a:chExt cx="3830400" cy="1575482"/>
            </a:xfrm>
          </p:grpSpPr>
          <p:sp>
            <p:nvSpPr>
              <p:cNvPr id="1286" name="Google Shape;1286;p59"/>
              <p:cNvSpPr txBox="1"/>
              <p:nvPr/>
            </p:nvSpPr>
            <p:spPr>
              <a:xfrm>
                <a:off x="6420498" y="1395075"/>
                <a:ext cx="690300" cy="33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happy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87" name="Google Shape;1287;p59"/>
              <p:cNvSpPr txBox="1"/>
              <p:nvPr/>
            </p:nvSpPr>
            <p:spPr>
              <a:xfrm>
                <a:off x="6418795" y="1098675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253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88" name="Google Shape;1288;p59"/>
              <p:cNvSpPr/>
              <p:nvPr/>
            </p:nvSpPr>
            <p:spPr>
              <a:xfrm>
                <a:off x="4856975" y="2127181"/>
                <a:ext cx="38304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Fully Connected Layer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89" name="Google Shape;1289;p59"/>
              <p:cNvCxnSpPr>
                <a:stCxn id="1282" idx="0"/>
                <a:endCxn id="1288" idx="1"/>
              </p:cNvCxnSpPr>
              <p:nvPr/>
            </p:nvCxnSpPr>
            <p:spPr>
              <a:xfrm flipH="1" rot="10800000">
                <a:off x="6770249" y="2449757"/>
                <a:ext cx="1800" cy="22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290" name="Google Shape;1290;p59"/>
              <p:cNvGrpSpPr/>
              <p:nvPr/>
            </p:nvGrpSpPr>
            <p:grpSpPr>
              <a:xfrm>
                <a:off x="48704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1291" name="Google Shape;1291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4" name="Google Shape;1294;p59"/>
              <p:cNvGrpSpPr/>
              <p:nvPr/>
            </p:nvGrpSpPr>
            <p:grpSpPr>
              <a:xfrm>
                <a:off x="53276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1295" name="Google Shape;1295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8" name="Google Shape;1298;p59"/>
              <p:cNvGrpSpPr/>
              <p:nvPr/>
            </p:nvGrpSpPr>
            <p:grpSpPr>
              <a:xfrm>
                <a:off x="57848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1299" name="Google Shape;1299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2" name="Google Shape;1302;p59"/>
              <p:cNvGrpSpPr/>
              <p:nvPr/>
            </p:nvGrpSpPr>
            <p:grpSpPr>
              <a:xfrm>
                <a:off x="62420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1303" name="Google Shape;1303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6" name="Google Shape;1306;p59"/>
              <p:cNvGrpSpPr/>
              <p:nvPr/>
            </p:nvGrpSpPr>
            <p:grpSpPr>
              <a:xfrm>
                <a:off x="66992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1307" name="Google Shape;1307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0" name="Google Shape;1310;p59"/>
              <p:cNvGrpSpPr/>
              <p:nvPr/>
            </p:nvGrpSpPr>
            <p:grpSpPr>
              <a:xfrm>
                <a:off x="71564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1311" name="Google Shape;1311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4" name="Google Shape;1314;p59"/>
              <p:cNvGrpSpPr/>
              <p:nvPr/>
            </p:nvGrpSpPr>
            <p:grpSpPr>
              <a:xfrm>
                <a:off x="76136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1315" name="Google Shape;1315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8" name="Google Shape;1318;p59"/>
              <p:cNvGrpSpPr/>
              <p:nvPr/>
            </p:nvGrpSpPr>
            <p:grpSpPr>
              <a:xfrm>
                <a:off x="8070879" y="1891557"/>
                <a:ext cx="450600" cy="145800"/>
                <a:chOff x="705975" y="2364450"/>
                <a:chExt cx="450600" cy="145800"/>
              </a:xfrm>
            </p:grpSpPr>
            <p:sp>
              <p:nvSpPr>
                <p:cNvPr id="1319" name="Google Shape;1319;p59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59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59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22" name="Google Shape;1322;p59"/>
              <p:cNvSpPr/>
              <p:nvPr/>
            </p:nvSpPr>
            <p:spPr>
              <a:xfrm>
                <a:off x="8528079" y="1891557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23" name="Google Shape;1323;p59"/>
              <p:cNvCxnSpPr>
                <a:stCxn id="1286" idx="3"/>
                <a:endCxn id="1313" idx="0"/>
              </p:cNvCxnSpPr>
              <p:nvPr/>
            </p:nvCxnSpPr>
            <p:spPr>
              <a:xfrm>
                <a:off x="7110798" y="1564425"/>
                <a:ext cx="423300" cy="3270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24" name="Google Shape;1324;p59"/>
          <p:cNvSpPr txBox="1"/>
          <p:nvPr/>
        </p:nvSpPr>
        <p:spPr>
          <a:xfrm>
            <a:off x="767225" y="4574700"/>
            <a:ext cx="35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CBOW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 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|{w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i-2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i-1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i+1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i+2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})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5" name="Google Shape;1325;p59"/>
          <p:cNvSpPr txBox="1"/>
          <p:nvPr/>
        </p:nvSpPr>
        <p:spPr>
          <a:xfrm>
            <a:off x="4734613" y="3745175"/>
            <a:ext cx="407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Skip-Gram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b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i-2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i-1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i+1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)p(w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i+2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|w</a:t>
            </a:r>
            <a:r>
              <a:rPr baseline="-25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with a Recurrent Neural Network</a:t>
            </a:r>
            <a:endParaRPr/>
          </a:p>
        </p:txBody>
      </p:sp>
      <p:sp>
        <p:nvSpPr>
          <p:cNvPr id="1331" name="Google Shape;1331;p60"/>
          <p:cNvSpPr/>
          <p:nvPr/>
        </p:nvSpPr>
        <p:spPr>
          <a:xfrm>
            <a:off x="2402500" y="3879475"/>
            <a:ext cx="61998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E(t)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32" name="Google Shape;1332;p60"/>
          <p:cNvGrpSpPr/>
          <p:nvPr/>
        </p:nvGrpSpPr>
        <p:grpSpPr>
          <a:xfrm>
            <a:off x="138600" y="4436875"/>
            <a:ext cx="8426509" cy="461700"/>
            <a:chOff x="138600" y="3979675"/>
            <a:chExt cx="8426509" cy="461700"/>
          </a:xfrm>
        </p:grpSpPr>
        <p:sp>
          <p:nvSpPr>
            <p:cNvPr id="1333" name="Google Shape;1333;p60"/>
            <p:cNvSpPr txBox="1"/>
            <p:nvPr/>
          </p:nvSpPr>
          <p:spPr>
            <a:xfrm>
              <a:off x="138600" y="3979675"/>
              <a:ext cx="1393500" cy="461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Word-level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4" name="Google Shape;1334;p60"/>
            <p:cNvSpPr txBox="1"/>
            <p:nvPr/>
          </p:nvSpPr>
          <p:spPr>
            <a:xfrm>
              <a:off x="2402500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served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5" name="Google Shape;1335;p60"/>
            <p:cNvSpPr txBox="1"/>
            <p:nvPr/>
          </p:nvSpPr>
          <p:spPr>
            <a:xfrm>
              <a:off x="3184261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cold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6" name="Google Shape;1336;p60"/>
            <p:cNvSpPr txBox="1"/>
            <p:nvPr/>
          </p:nvSpPr>
          <p:spPr>
            <a:xfrm>
              <a:off x="3966023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ice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7" name="Google Shape;1337;p60"/>
            <p:cNvSpPr txBox="1"/>
            <p:nvPr/>
          </p:nvSpPr>
          <p:spPr>
            <a:xfrm>
              <a:off x="4747784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cream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8" name="Google Shape;1338;p60"/>
            <p:cNvSpPr txBox="1"/>
            <p:nvPr/>
          </p:nvSpPr>
          <p:spPr>
            <a:xfrm>
              <a:off x="5529525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and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9" name="Google Shape;1339;p60"/>
            <p:cNvSpPr txBox="1"/>
            <p:nvPr/>
          </p:nvSpPr>
          <p:spPr>
            <a:xfrm>
              <a:off x="6311286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warm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0" name="Google Shape;1340;p60"/>
            <p:cNvSpPr txBox="1"/>
            <p:nvPr/>
          </p:nvSpPr>
          <p:spPr>
            <a:xfrm>
              <a:off x="7093048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pizza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1" name="Google Shape;1341;p60"/>
            <p:cNvSpPr txBox="1"/>
            <p:nvPr/>
          </p:nvSpPr>
          <p:spPr>
            <a:xfrm>
              <a:off x="7874809" y="40411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342" name="Google Shape;1342;p60"/>
          <p:cNvGrpSpPr/>
          <p:nvPr/>
        </p:nvGrpSpPr>
        <p:grpSpPr>
          <a:xfrm>
            <a:off x="1588425" y="4201975"/>
            <a:ext cx="6978168" cy="338700"/>
            <a:chOff x="1588425" y="3744775"/>
            <a:chExt cx="6978168" cy="338700"/>
          </a:xfrm>
        </p:grpSpPr>
        <p:sp>
          <p:nvSpPr>
            <p:cNvPr id="1343" name="Google Shape;1343;p60"/>
            <p:cNvSpPr txBox="1"/>
            <p:nvPr/>
          </p:nvSpPr>
          <p:spPr>
            <a:xfrm>
              <a:off x="1588425" y="3744775"/>
              <a:ext cx="81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Token id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t: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4" name="Google Shape;1344;p60"/>
            <p:cNvSpPr txBox="1"/>
            <p:nvPr/>
          </p:nvSpPr>
          <p:spPr>
            <a:xfrm>
              <a:off x="240250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5" name="Google Shape;1345;p60"/>
            <p:cNvSpPr txBox="1"/>
            <p:nvPr/>
          </p:nvSpPr>
          <p:spPr>
            <a:xfrm>
              <a:off x="318341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320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6" name="Google Shape;1346;p60"/>
            <p:cNvSpPr txBox="1"/>
            <p:nvPr/>
          </p:nvSpPr>
          <p:spPr>
            <a:xfrm>
              <a:off x="3964320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253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7" name="Google Shape;1347;p60"/>
            <p:cNvSpPr txBox="1"/>
            <p:nvPr/>
          </p:nvSpPr>
          <p:spPr>
            <a:xfrm>
              <a:off x="47520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281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8" name="Google Shape;1348;p60"/>
            <p:cNvSpPr txBox="1"/>
            <p:nvPr/>
          </p:nvSpPr>
          <p:spPr>
            <a:xfrm>
              <a:off x="553300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9" name="Google Shape;1349;p60"/>
            <p:cNvSpPr txBox="1"/>
            <p:nvPr/>
          </p:nvSpPr>
          <p:spPr>
            <a:xfrm>
              <a:off x="631391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0" name="Google Shape;1350;p60"/>
            <p:cNvSpPr txBox="1"/>
            <p:nvPr/>
          </p:nvSpPr>
          <p:spPr>
            <a:xfrm>
              <a:off x="709538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287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1" name="Google Shape;1351;p60"/>
            <p:cNvSpPr txBox="1"/>
            <p:nvPr/>
          </p:nvSpPr>
          <p:spPr>
            <a:xfrm>
              <a:off x="7876293" y="37447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352" name="Google Shape;1352;p60"/>
          <p:cNvGrpSpPr/>
          <p:nvPr/>
        </p:nvGrpSpPr>
        <p:grpSpPr>
          <a:xfrm>
            <a:off x="1272300" y="3560850"/>
            <a:ext cx="7150523" cy="338700"/>
            <a:chOff x="1272300" y="3103650"/>
            <a:chExt cx="7150523" cy="338700"/>
          </a:xfrm>
        </p:grpSpPr>
        <p:grpSp>
          <p:nvGrpSpPr>
            <p:cNvPr id="1353" name="Google Shape;1353;p60"/>
            <p:cNvGrpSpPr/>
            <p:nvPr/>
          </p:nvGrpSpPr>
          <p:grpSpPr>
            <a:xfrm>
              <a:off x="2524203" y="3189051"/>
              <a:ext cx="450600" cy="145800"/>
              <a:chOff x="705975" y="2364450"/>
              <a:chExt cx="450600" cy="145800"/>
            </a:xfrm>
          </p:grpSpPr>
          <p:sp>
            <p:nvSpPr>
              <p:cNvPr id="1354" name="Google Shape;1354;p6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6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6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7" name="Google Shape;1357;p60"/>
            <p:cNvGrpSpPr/>
            <p:nvPr/>
          </p:nvGrpSpPr>
          <p:grpSpPr>
            <a:xfrm>
              <a:off x="3286203" y="3189051"/>
              <a:ext cx="450600" cy="145800"/>
              <a:chOff x="705975" y="2364450"/>
              <a:chExt cx="450600" cy="145800"/>
            </a:xfrm>
          </p:grpSpPr>
          <p:sp>
            <p:nvSpPr>
              <p:cNvPr id="1358" name="Google Shape;1358;p6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6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6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1" name="Google Shape;1361;p60"/>
            <p:cNvGrpSpPr/>
            <p:nvPr/>
          </p:nvGrpSpPr>
          <p:grpSpPr>
            <a:xfrm>
              <a:off x="4073417" y="3189051"/>
              <a:ext cx="450600" cy="145800"/>
              <a:chOff x="705975" y="2364450"/>
              <a:chExt cx="450600" cy="145800"/>
            </a:xfrm>
          </p:grpSpPr>
          <p:sp>
            <p:nvSpPr>
              <p:cNvPr id="1362" name="Google Shape;1362;p6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6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6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5" name="Google Shape;1365;p60"/>
            <p:cNvGrpSpPr/>
            <p:nvPr/>
          </p:nvGrpSpPr>
          <p:grpSpPr>
            <a:xfrm>
              <a:off x="4848023" y="3189051"/>
              <a:ext cx="450600" cy="145800"/>
              <a:chOff x="705975" y="2364450"/>
              <a:chExt cx="450600" cy="145800"/>
            </a:xfrm>
          </p:grpSpPr>
          <p:sp>
            <p:nvSpPr>
              <p:cNvPr id="1366" name="Google Shape;1366;p6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6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6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9" name="Google Shape;1369;p60"/>
            <p:cNvGrpSpPr/>
            <p:nvPr/>
          </p:nvGrpSpPr>
          <p:grpSpPr>
            <a:xfrm>
              <a:off x="5686223" y="3189051"/>
              <a:ext cx="450600" cy="145800"/>
              <a:chOff x="705975" y="2364450"/>
              <a:chExt cx="450600" cy="145800"/>
            </a:xfrm>
          </p:grpSpPr>
          <p:sp>
            <p:nvSpPr>
              <p:cNvPr id="1370" name="Google Shape;1370;p6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6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6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3" name="Google Shape;1373;p60"/>
            <p:cNvGrpSpPr/>
            <p:nvPr/>
          </p:nvGrpSpPr>
          <p:grpSpPr>
            <a:xfrm>
              <a:off x="6448223" y="3189051"/>
              <a:ext cx="450600" cy="145800"/>
              <a:chOff x="705975" y="2364450"/>
              <a:chExt cx="450600" cy="145800"/>
            </a:xfrm>
          </p:grpSpPr>
          <p:sp>
            <p:nvSpPr>
              <p:cNvPr id="1374" name="Google Shape;1374;p6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6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6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7" name="Google Shape;1377;p60"/>
            <p:cNvGrpSpPr/>
            <p:nvPr/>
          </p:nvGrpSpPr>
          <p:grpSpPr>
            <a:xfrm>
              <a:off x="7210223" y="3189051"/>
              <a:ext cx="450600" cy="145800"/>
              <a:chOff x="705975" y="2364450"/>
              <a:chExt cx="450600" cy="145800"/>
            </a:xfrm>
          </p:grpSpPr>
          <p:sp>
            <p:nvSpPr>
              <p:cNvPr id="1378" name="Google Shape;1378;p6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6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6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1" name="Google Shape;1381;p60"/>
            <p:cNvGrpSpPr/>
            <p:nvPr/>
          </p:nvGrpSpPr>
          <p:grpSpPr>
            <a:xfrm>
              <a:off x="7972223" y="3189051"/>
              <a:ext cx="450600" cy="145800"/>
              <a:chOff x="705975" y="2364450"/>
              <a:chExt cx="450600" cy="145800"/>
            </a:xfrm>
          </p:grpSpPr>
          <p:sp>
            <p:nvSpPr>
              <p:cNvPr id="1382" name="Google Shape;1382;p6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6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6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5" name="Google Shape;1385;p60"/>
            <p:cNvSpPr txBox="1"/>
            <p:nvPr/>
          </p:nvSpPr>
          <p:spPr>
            <a:xfrm>
              <a:off x="1272300" y="3103650"/>
              <a:ext cx="113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Embeddings E(t)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86" name="Google Shape;1386;p60"/>
          <p:cNvSpPr txBox="1"/>
          <p:nvPr/>
        </p:nvSpPr>
        <p:spPr>
          <a:xfrm>
            <a:off x="1272300" y="2563851"/>
            <a:ext cx="113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RNN hidden state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87" name="Google Shape;1387;p60"/>
          <p:cNvGrpSpPr/>
          <p:nvPr/>
        </p:nvGrpSpPr>
        <p:grpSpPr>
          <a:xfrm>
            <a:off x="2524203" y="2738619"/>
            <a:ext cx="450600" cy="145800"/>
            <a:chOff x="705975" y="2212050"/>
            <a:chExt cx="450600" cy="145800"/>
          </a:xfrm>
        </p:grpSpPr>
        <p:sp>
          <p:nvSpPr>
            <p:cNvPr id="1388" name="Google Shape;1388;p6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60"/>
          <p:cNvGrpSpPr/>
          <p:nvPr/>
        </p:nvGrpSpPr>
        <p:grpSpPr>
          <a:xfrm>
            <a:off x="2381850" y="2879113"/>
            <a:ext cx="735300" cy="767139"/>
            <a:chOff x="2381850" y="2879113"/>
            <a:chExt cx="735300" cy="767139"/>
          </a:xfrm>
        </p:grpSpPr>
        <p:sp>
          <p:nvSpPr>
            <p:cNvPr id="1392" name="Google Shape;1392;p60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93" name="Google Shape;1393;p60"/>
            <p:cNvCxnSpPr>
              <a:stCxn id="1355" idx="0"/>
            </p:cNvCxnSpPr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94" name="Google Shape;1394;p60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95" name="Google Shape;1395;p60"/>
          <p:cNvGrpSpPr/>
          <p:nvPr/>
        </p:nvGrpSpPr>
        <p:grpSpPr>
          <a:xfrm>
            <a:off x="3286203" y="2738619"/>
            <a:ext cx="450600" cy="145800"/>
            <a:chOff x="705975" y="2212050"/>
            <a:chExt cx="450600" cy="145800"/>
          </a:xfrm>
        </p:grpSpPr>
        <p:sp>
          <p:nvSpPr>
            <p:cNvPr id="1396" name="Google Shape;1396;p60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60"/>
          <p:cNvGrpSpPr/>
          <p:nvPr/>
        </p:nvGrpSpPr>
        <p:grpSpPr>
          <a:xfrm>
            <a:off x="2974950" y="2811510"/>
            <a:ext cx="904200" cy="834742"/>
            <a:chOff x="2974950" y="2811510"/>
            <a:chExt cx="904200" cy="834742"/>
          </a:xfrm>
        </p:grpSpPr>
        <p:sp>
          <p:nvSpPr>
            <p:cNvPr id="1400" name="Google Shape;1400;p60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01" name="Google Shape;1401;p60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02" name="Google Shape;1402;p60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03" name="Google Shape;1403;p60"/>
            <p:cNvCxnSpPr>
              <a:endCxn id="1400" idx="1"/>
            </p:cNvCxnSpPr>
            <p:nvPr/>
          </p:nvCxnSpPr>
          <p:spPr>
            <a:xfrm flipH="1" rot="-5400000">
              <a:off x="2835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04" name="Google Shape;1404;p60"/>
          <p:cNvGrpSpPr/>
          <p:nvPr/>
        </p:nvGrpSpPr>
        <p:grpSpPr>
          <a:xfrm>
            <a:off x="3736950" y="2811510"/>
            <a:ext cx="935933" cy="623215"/>
            <a:chOff x="3736950" y="2811510"/>
            <a:chExt cx="935933" cy="623215"/>
          </a:xfrm>
        </p:grpSpPr>
        <p:cxnSp>
          <p:nvCxnSpPr>
            <p:cNvPr id="1405" name="Google Shape;1405;p60"/>
            <p:cNvCxnSpPr/>
            <p:nvPr/>
          </p:nvCxnSpPr>
          <p:spPr>
            <a:xfrm flipH="1" rot="-5400000">
              <a:off x="3597300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06" name="Google Shape;1406;p60"/>
            <p:cNvSpPr txBox="1"/>
            <p:nvPr/>
          </p:nvSpPr>
          <p:spPr>
            <a:xfrm>
              <a:off x="3982583" y="309602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07" name="Google Shape;1407;p60"/>
          <p:cNvGrpSpPr/>
          <p:nvPr/>
        </p:nvGrpSpPr>
        <p:grpSpPr>
          <a:xfrm>
            <a:off x="7210319" y="2738619"/>
            <a:ext cx="1355315" cy="907632"/>
            <a:chOff x="7210319" y="2738619"/>
            <a:chExt cx="1355315" cy="907632"/>
          </a:xfrm>
        </p:grpSpPr>
        <p:grpSp>
          <p:nvGrpSpPr>
            <p:cNvPr id="1408" name="Google Shape;1408;p60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409" name="Google Shape;1409;p6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6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6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2" name="Google Shape;1412;p60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13" name="Google Shape;1413;p60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14" name="Google Shape;1414;p60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15" name="Google Shape;1415;p60"/>
            <p:cNvCxnSpPr>
              <a:endCxn id="1412" idx="1"/>
            </p:cNvCxnSpPr>
            <p:nvPr/>
          </p:nvCxnSpPr>
          <p:spPr>
            <a:xfrm flipH="1" rot="-5400000">
              <a:off x="7521784" y="2951160"/>
              <a:ext cx="448200" cy="168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416" name="Google Shape;1416;p60"/>
            <p:cNvGrpSpPr/>
            <p:nvPr/>
          </p:nvGrpSpPr>
          <p:grpSpPr>
            <a:xfrm>
              <a:off x="7210319" y="2738619"/>
              <a:ext cx="450600" cy="145800"/>
              <a:chOff x="705975" y="2212050"/>
              <a:chExt cx="450600" cy="145800"/>
            </a:xfrm>
          </p:grpSpPr>
          <p:sp>
            <p:nvSpPr>
              <p:cNvPr id="1417" name="Google Shape;1417;p60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60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60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0" name="Google Shape;1420;p60"/>
          <p:cNvGrpSpPr/>
          <p:nvPr/>
        </p:nvGrpSpPr>
        <p:grpSpPr>
          <a:xfrm>
            <a:off x="1272300" y="1490843"/>
            <a:ext cx="6925688" cy="1247776"/>
            <a:chOff x="1272300" y="1490843"/>
            <a:chExt cx="6925688" cy="1247776"/>
          </a:xfrm>
        </p:grpSpPr>
        <p:sp>
          <p:nvSpPr>
            <p:cNvPr id="1421" name="Google Shape;1421;p60"/>
            <p:cNvSpPr/>
            <p:nvPr/>
          </p:nvSpPr>
          <p:spPr>
            <a:xfrm>
              <a:off x="2402625" y="2006275"/>
              <a:ext cx="38502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Fully Connected Layer F(h</a:t>
              </a:r>
              <a:r>
                <a:rPr baseline="-25000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422" name="Google Shape;1422;p60"/>
            <p:cNvGrpSpPr/>
            <p:nvPr/>
          </p:nvGrpSpPr>
          <p:grpSpPr>
            <a:xfrm>
              <a:off x="1272300" y="1490843"/>
              <a:ext cx="1700648" cy="646500"/>
              <a:chOff x="1272300" y="1338443"/>
              <a:chExt cx="1700648" cy="646500"/>
            </a:xfrm>
          </p:grpSpPr>
          <p:grpSp>
            <p:nvGrpSpPr>
              <p:cNvPr id="1423" name="Google Shape;1423;p60"/>
              <p:cNvGrpSpPr/>
              <p:nvPr/>
            </p:nvGrpSpPr>
            <p:grpSpPr>
              <a:xfrm>
                <a:off x="2522348" y="1576526"/>
                <a:ext cx="450600" cy="145800"/>
                <a:chOff x="705975" y="2364450"/>
                <a:chExt cx="450600" cy="145800"/>
              </a:xfrm>
            </p:grpSpPr>
            <p:sp>
              <p:nvSpPr>
                <p:cNvPr id="1424" name="Google Shape;1424;p60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60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60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27" name="Google Shape;1427;p60"/>
              <p:cNvSpPr txBox="1"/>
              <p:nvPr/>
            </p:nvSpPr>
            <p:spPr>
              <a:xfrm>
                <a:off x="1272300" y="1338443"/>
                <a:ext cx="1130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“Logits” for each of the |C| class labels</a:t>
                </a:r>
                <a:endParaRPr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1428" name="Google Shape;1428;p60"/>
            <p:cNvCxnSpPr>
              <a:stCxn id="1410" idx="0"/>
              <a:endCxn id="1421" idx="2"/>
            </p:cNvCxnSpPr>
            <p:nvPr/>
          </p:nvCxnSpPr>
          <p:spPr>
            <a:xfrm flipH="1" rot="5400000">
              <a:off x="6057938" y="598569"/>
              <a:ext cx="409800" cy="38703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29" name="Google Shape;1429;p60"/>
          <p:cNvGrpSpPr/>
          <p:nvPr/>
        </p:nvGrpSpPr>
        <p:grpSpPr>
          <a:xfrm>
            <a:off x="1709498" y="3189789"/>
            <a:ext cx="672300" cy="145800"/>
            <a:chOff x="1709498" y="3189789"/>
            <a:chExt cx="672300" cy="145800"/>
          </a:xfrm>
        </p:grpSpPr>
        <p:grpSp>
          <p:nvGrpSpPr>
            <p:cNvPr id="1430" name="Google Shape;1430;p60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1431" name="Google Shape;1431;p6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6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6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4" name="Google Shape;1434;p60"/>
            <p:cNvCxnSpPr>
              <a:stCxn id="1433" idx="3"/>
              <a:endCxn id="1392" idx="1"/>
            </p:cNvCxnSpPr>
            <p:nvPr/>
          </p:nvCxnSpPr>
          <p:spPr>
            <a:xfrm flipH="1" rot="10800000">
              <a:off x="2160098" y="3259689"/>
              <a:ext cx="221700" cy="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435" name="Google Shape;1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100" y="1322953"/>
            <a:ext cx="4902950" cy="623225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for RNN</a:t>
            </a:r>
            <a:endParaRPr/>
          </a:p>
        </p:txBody>
      </p:sp>
      <p:sp>
        <p:nvSpPr>
          <p:cNvPr id="1441" name="Google Shape;1441;p61"/>
          <p:cNvSpPr txBox="1"/>
          <p:nvPr/>
        </p:nvSpPr>
        <p:spPr>
          <a:xfrm>
            <a:off x="30949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2" name="Google Shape;1442;p61"/>
          <p:cNvSpPr txBox="1"/>
          <p:nvPr/>
        </p:nvSpPr>
        <p:spPr>
          <a:xfrm>
            <a:off x="30949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3" name="Google Shape;1443;p61"/>
          <p:cNvSpPr txBox="1"/>
          <p:nvPr/>
        </p:nvSpPr>
        <p:spPr>
          <a:xfrm>
            <a:off x="30949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44" name="Google Shape;1444;p61"/>
          <p:cNvCxnSpPr>
            <a:stCxn id="1441" idx="0"/>
            <a:endCxn id="1443" idx="2"/>
          </p:cNvCxnSpPr>
          <p:nvPr/>
        </p:nvCxnSpPr>
        <p:spPr>
          <a:xfrm rot="10800000">
            <a:off x="32640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5" name="Google Shape;1445;p61"/>
          <p:cNvCxnSpPr>
            <a:stCxn id="1443" idx="0"/>
            <a:endCxn id="1442" idx="2"/>
          </p:cNvCxnSpPr>
          <p:nvPr/>
        </p:nvCxnSpPr>
        <p:spPr>
          <a:xfrm rot="10800000">
            <a:off x="32640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6" name="Google Shape;1446;p61"/>
          <p:cNvSpPr txBox="1"/>
          <p:nvPr/>
        </p:nvSpPr>
        <p:spPr>
          <a:xfrm>
            <a:off x="5152375" y="177925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7" name="Google Shape;1447;p61"/>
          <p:cNvSpPr txBox="1"/>
          <p:nvPr/>
        </p:nvSpPr>
        <p:spPr>
          <a:xfrm>
            <a:off x="7209775" y="1780000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48" name="Google Shape;1448;p61"/>
          <p:cNvCxnSpPr>
            <a:stCxn id="1443" idx="3"/>
            <a:endCxn id="1449" idx="1"/>
          </p:cNvCxnSpPr>
          <p:nvPr/>
        </p:nvCxnSpPr>
        <p:spPr>
          <a:xfrm>
            <a:off x="3433075" y="3185225"/>
            <a:ext cx="171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0" name="Google Shape;1450;p61"/>
          <p:cNvCxnSpPr>
            <a:stCxn id="1449" idx="3"/>
            <a:endCxn id="1451" idx="1"/>
          </p:cNvCxnSpPr>
          <p:nvPr/>
        </p:nvCxnSpPr>
        <p:spPr>
          <a:xfrm>
            <a:off x="5490475" y="3185225"/>
            <a:ext cx="17193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61"/>
          <p:cNvSpPr txBox="1"/>
          <p:nvPr/>
        </p:nvSpPr>
        <p:spPr>
          <a:xfrm>
            <a:off x="5152375" y="284367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1" name="Google Shape;1451;p61"/>
          <p:cNvSpPr txBox="1"/>
          <p:nvPr/>
        </p:nvSpPr>
        <p:spPr>
          <a:xfrm>
            <a:off x="72097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52" name="Google Shape;1452;p61"/>
          <p:cNvCxnSpPr>
            <a:stCxn id="1449" idx="0"/>
            <a:endCxn id="1446" idx="2"/>
          </p:cNvCxnSpPr>
          <p:nvPr/>
        </p:nvCxnSpPr>
        <p:spPr>
          <a:xfrm rot="10800000">
            <a:off x="5321425" y="246087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3" name="Google Shape;1453;p61"/>
          <p:cNvCxnSpPr>
            <a:stCxn id="1451" idx="0"/>
            <a:endCxn id="1447" idx="2"/>
          </p:cNvCxnSpPr>
          <p:nvPr/>
        </p:nvCxnSpPr>
        <p:spPr>
          <a:xfrm rot="10800000">
            <a:off x="7378825" y="2461625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4" name="Google Shape;1454;p61"/>
          <p:cNvSpPr txBox="1"/>
          <p:nvPr/>
        </p:nvSpPr>
        <p:spPr>
          <a:xfrm>
            <a:off x="5152375" y="390810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55" name="Google Shape;1455;p61"/>
          <p:cNvCxnSpPr>
            <a:stCxn id="1454" idx="0"/>
            <a:endCxn id="1449" idx="2"/>
          </p:cNvCxnSpPr>
          <p:nvPr/>
        </p:nvCxnSpPr>
        <p:spPr>
          <a:xfrm rot="10800000">
            <a:off x="5321425" y="352680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6" name="Google Shape;1456;p61"/>
          <p:cNvSpPr txBox="1"/>
          <p:nvPr/>
        </p:nvSpPr>
        <p:spPr>
          <a:xfrm>
            <a:off x="7209775" y="3908850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57" name="Google Shape;1457;p61"/>
          <p:cNvCxnSpPr>
            <a:stCxn id="1456" idx="0"/>
            <a:endCxn id="1451" idx="2"/>
          </p:cNvCxnSpPr>
          <p:nvPr/>
        </p:nvCxnSpPr>
        <p:spPr>
          <a:xfrm rot="10800000">
            <a:off x="7378825" y="3527550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8" name="Google Shape;1458;p61"/>
          <p:cNvSpPr txBox="1"/>
          <p:nvPr/>
        </p:nvSpPr>
        <p:spPr>
          <a:xfrm>
            <a:off x="1037575" y="2844425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59" name="Google Shape;1459;p61"/>
          <p:cNvCxnSpPr>
            <a:stCxn id="1458" idx="3"/>
            <a:endCxn id="1443" idx="1"/>
          </p:cNvCxnSpPr>
          <p:nvPr/>
        </p:nvCxnSpPr>
        <p:spPr>
          <a:xfrm flipH="1" rot="10800000">
            <a:off x="1375675" y="3185375"/>
            <a:ext cx="17193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0" name="Google Shape;1460;p61"/>
          <p:cNvSpPr txBox="1"/>
          <p:nvPr/>
        </p:nvSpPr>
        <p:spPr>
          <a:xfrm>
            <a:off x="1275350" y="353136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1" name="Google Shape;1461;p61"/>
          <p:cNvSpPr txBox="1"/>
          <p:nvPr/>
        </p:nvSpPr>
        <p:spPr>
          <a:xfrm>
            <a:off x="33223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2" name="Google Shape;1462;p61"/>
          <p:cNvSpPr txBox="1"/>
          <p:nvPr/>
        </p:nvSpPr>
        <p:spPr>
          <a:xfrm>
            <a:off x="5379753" y="3531350"/>
            <a:ext cx="1963500" cy="384900"/>
          </a:xfrm>
          <a:prstGeom prst="rect">
            <a:avLst/>
          </a:prstGeom>
          <a:noFill/>
          <a:ln cap="flat" cmpd="sng" w="9525">
            <a:solidFill>
              <a:srgbClr val="70B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=tanh(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x→h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3" name="Google Shape;1463;p61"/>
          <p:cNvSpPr txBox="1"/>
          <p:nvPr/>
        </p:nvSpPr>
        <p:spPr>
          <a:xfrm>
            <a:off x="2047475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4" name="Google Shape;1464;p61"/>
          <p:cNvSpPr txBox="1"/>
          <p:nvPr/>
        </p:nvSpPr>
        <p:spPr>
          <a:xfrm>
            <a:off x="41048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5" name="Google Shape;1465;p61"/>
          <p:cNvSpPr txBox="1"/>
          <p:nvPr/>
        </p:nvSpPr>
        <p:spPr>
          <a:xfrm>
            <a:off x="6162273" y="2464550"/>
            <a:ext cx="1166400" cy="384900"/>
          </a:xfrm>
          <a:prstGeom prst="rect">
            <a:avLst/>
          </a:prstGeom>
          <a:noFill/>
          <a:ln cap="flat" cmpd="sng" w="9525">
            <a:solidFill>
              <a:srgbClr val="51A8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=𝝈(</a:t>
            </a:r>
            <a:r>
              <a:rPr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baseline="-25000" lang="en" sz="13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h→y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6" name="Google Shape;1466;p61"/>
          <p:cNvSpPr txBox="1"/>
          <p:nvPr/>
        </p:nvSpPr>
        <p:spPr>
          <a:xfrm>
            <a:off x="27332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7" name="Google Shape;1467;p61"/>
          <p:cNvSpPr txBox="1"/>
          <p:nvPr/>
        </p:nvSpPr>
        <p:spPr>
          <a:xfrm>
            <a:off x="47906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8" name="Google Shape;1468;p61"/>
          <p:cNvSpPr txBox="1"/>
          <p:nvPr/>
        </p:nvSpPr>
        <p:spPr>
          <a:xfrm>
            <a:off x="6848075" y="1321550"/>
            <a:ext cx="1047600" cy="384900"/>
          </a:xfrm>
          <a:prstGeom prst="rect">
            <a:avLst/>
          </a:prstGeom>
          <a:noFill/>
          <a:ln cap="flat" cmpd="sng" w="9525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=L(y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*y</a:t>
            </a:r>
            <a:r>
              <a:rPr baseline="-25000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69" name="Google Shape;1469;p61"/>
          <p:cNvCxnSpPr>
            <a:stCxn id="1468" idx="2"/>
            <a:endCxn id="1460" idx="1"/>
          </p:cNvCxnSpPr>
          <p:nvPr/>
        </p:nvCxnSpPr>
        <p:spPr>
          <a:xfrm rot="5400000">
            <a:off x="3314825" y="-333100"/>
            <a:ext cx="2017500" cy="6096600"/>
          </a:xfrm>
          <a:prstGeom prst="curvedConnector4">
            <a:avLst>
              <a:gd fmla="val 90351" name="adj1"/>
              <a:gd fmla="val 22682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0" name="Google Shape;1470;p61"/>
          <p:cNvCxnSpPr>
            <a:stCxn id="1467" idx="2"/>
            <a:endCxn id="1460" idx="1"/>
          </p:cNvCxnSpPr>
          <p:nvPr/>
        </p:nvCxnSpPr>
        <p:spPr>
          <a:xfrm rot="5400000">
            <a:off x="2286125" y="695600"/>
            <a:ext cx="2017500" cy="4039200"/>
          </a:xfrm>
          <a:prstGeom prst="curvedConnector4">
            <a:avLst>
              <a:gd fmla="val 93758" name="adj1"/>
              <a:gd fmla="val 37767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1" name="Google Shape;1471;p61"/>
          <p:cNvCxnSpPr>
            <a:stCxn id="1466" idx="2"/>
            <a:endCxn id="1460" idx="1"/>
          </p:cNvCxnSpPr>
          <p:nvPr/>
        </p:nvCxnSpPr>
        <p:spPr>
          <a:xfrm rot="5400000">
            <a:off x="1257425" y="1724300"/>
            <a:ext cx="2017500" cy="1981800"/>
          </a:xfrm>
          <a:prstGeom prst="curvedConnector4">
            <a:avLst>
              <a:gd fmla="val 24845" name="adj1"/>
              <a:gd fmla="val 13634" name="adj2"/>
            </a:avLst>
          </a:prstGeom>
          <a:noFill/>
          <a:ln cap="flat" cmpd="sng" w="38100">
            <a:solidFill>
              <a:srgbClr val="F5D32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An Optimal Policy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152475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Value Based (e.g., Deep Q-Network)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Implicit Policy</a:t>
            </a:r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036028" y="2537037"/>
            <a:ext cx="2383511" cy="2399557"/>
            <a:chOff x="5036028" y="2537037"/>
            <a:chExt cx="2383511" cy="2399557"/>
          </a:xfrm>
        </p:grpSpPr>
        <p:sp>
          <p:nvSpPr>
            <p:cNvPr id="115" name="Google Shape;115;p17"/>
            <p:cNvSpPr/>
            <p:nvPr/>
          </p:nvSpPr>
          <p:spPr>
            <a:xfrm>
              <a:off x="5036028" y="2537037"/>
              <a:ext cx="2383511" cy="2399557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7"/>
            <p:cNvSpPr txBox="1"/>
            <p:nvPr/>
          </p:nvSpPr>
          <p:spPr>
            <a:xfrm>
              <a:off x="5963367" y="2740902"/>
              <a:ext cx="5295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" name="Google Shape;117;p17"/>
            <p:cNvSpPr txBox="1"/>
            <p:nvPr/>
          </p:nvSpPr>
          <p:spPr>
            <a:xfrm>
              <a:off x="5225125" y="3873129"/>
              <a:ext cx="11727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6448788" y="2537037"/>
            <a:ext cx="2383511" cy="2399557"/>
            <a:chOff x="6448788" y="2537037"/>
            <a:chExt cx="2383511" cy="2399557"/>
          </a:xfrm>
        </p:grpSpPr>
        <p:sp>
          <p:nvSpPr>
            <p:cNvPr id="119" name="Google Shape;119;p17"/>
            <p:cNvSpPr/>
            <p:nvPr/>
          </p:nvSpPr>
          <p:spPr>
            <a:xfrm>
              <a:off x="6448788" y="2537037"/>
              <a:ext cx="2383511" cy="2399557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7349654" y="2740902"/>
              <a:ext cx="5823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" name="Google Shape;121;p17"/>
            <p:cNvSpPr txBox="1"/>
            <p:nvPr/>
          </p:nvSpPr>
          <p:spPr>
            <a:xfrm>
              <a:off x="7469107" y="3873129"/>
              <a:ext cx="12261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2" name="Google Shape;122;p17"/>
          <p:cNvSpPr txBox="1"/>
          <p:nvPr/>
        </p:nvSpPr>
        <p:spPr>
          <a:xfrm>
            <a:off x="6638747" y="3528455"/>
            <a:ext cx="58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59690" lvl="0" marL="71755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Actor- Critic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311700" y="2356344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 Based (e.g., guided policy)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Directly Learn Policy</a:t>
            </a:r>
            <a:endParaRPr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311700" y="3544349"/>
            <a:ext cx="5736300" cy="1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Actor-Critic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Policy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22300" y="2322625"/>
            <a:ext cx="4990200" cy="1338900"/>
          </a:xfrm>
          <a:prstGeom prst="rect">
            <a:avLst/>
          </a:prstGeom>
          <a:noFill/>
          <a:ln cap="flat" cmpd="sng" w="38100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sp>
        <p:nvSpPr>
          <p:cNvPr id="1477" name="Google Shape;1477;p62"/>
          <p:cNvSpPr txBox="1"/>
          <p:nvPr>
            <p:ph idx="1" type="body"/>
          </p:nvPr>
        </p:nvSpPr>
        <p:spPr>
          <a:xfrm>
            <a:off x="311700" y="1152475"/>
            <a:ext cx="8520600" cy="10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Intuition of LSTMs is to “flip” the default recurrence behavior from “squeeze out the history” to “mostly consider the history”</a:t>
            </a:r>
            <a:endParaRPr/>
          </a:p>
        </p:txBody>
      </p:sp>
      <p:sp>
        <p:nvSpPr>
          <p:cNvPr id="1478" name="Google Shape;1478;p62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Hochreiter and Schmidhuber, “Long Short Term Memory”, Neural Computation 1997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9" name="Google Shape;1479;p62"/>
          <p:cNvPicPr preferRelativeResize="0"/>
          <p:nvPr/>
        </p:nvPicPr>
        <p:blipFill rotWithShape="1">
          <a:blip r:embed="rId4">
            <a:alphaModFix/>
          </a:blip>
          <a:srcRect b="0" l="0" r="50000" t="0"/>
          <a:stretch/>
        </p:blipFill>
        <p:spPr>
          <a:xfrm>
            <a:off x="861819" y="2032600"/>
            <a:ext cx="3710200" cy="27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62"/>
          <p:cNvPicPr preferRelativeResize="0"/>
          <p:nvPr/>
        </p:nvPicPr>
        <p:blipFill rotWithShape="1">
          <a:blip r:embed="rId4">
            <a:alphaModFix/>
          </a:blip>
          <a:srcRect b="0" l="50000" r="0" t="0"/>
          <a:stretch/>
        </p:blipFill>
        <p:spPr>
          <a:xfrm>
            <a:off x="4572005" y="2032600"/>
            <a:ext cx="3710200" cy="27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</a:t>
            </a:r>
            <a:endParaRPr/>
          </a:p>
        </p:txBody>
      </p:sp>
      <p:pic>
        <p:nvPicPr>
          <p:cNvPr id="1486" name="Google Shape;14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5" y="1362525"/>
            <a:ext cx="8961297" cy="230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63"/>
          <p:cNvPicPr preferRelativeResize="0"/>
          <p:nvPr/>
        </p:nvPicPr>
        <p:blipFill rotWithShape="1">
          <a:blip r:embed="rId4">
            <a:alphaModFix/>
          </a:blip>
          <a:srcRect b="2593" l="57432" r="1387" t="70757"/>
          <a:stretch/>
        </p:blipFill>
        <p:spPr>
          <a:xfrm>
            <a:off x="3005650" y="3743150"/>
            <a:ext cx="3055650" cy="7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63"/>
          <p:cNvSpPr/>
          <p:nvPr/>
        </p:nvSpPr>
        <p:spPr>
          <a:xfrm>
            <a:off x="229175" y="1245175"/>
            <a:ext cx="8700900" cy="70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of Sequence-to-Sequence Problems</a:t>
            </a:r>
            <a:endParaRPr/>
          </a:p>
        </p:txBody>
      </p:sp>
      <p:sp>
        <p:nvSpPr>
          <p:cNvPr id="1494" name="Google Shape;1494;p64"/>
          <p:cNvSpPr txBox="1"/>
          <p:nvPr>
            <p:ph idx="1" type="body"/>
          </p:nvPr>
        </p:nvSpPr>
        <p:spPr>
          <a:xfrm>
            <a:off x="311700" y="1152475"/>
            <a:ext cx="41037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Many-to-many variants: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Sequential one-to-one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Robot actions</a:t>
            </a:r>
            <a:endParaRPr/>
          </a:p>
        </p:txBody>
      </p:sp>
      <p:sp>
        <p:nvSpPr>
          <p:cNvPr id="1495" name="Google Shape;1495;p64"/>
          <p:cNvSpPr/>
          <p:nvPr/>
        </p:nvSpPr>
        <p:spPr>
          <a:xfrm>
            <a:off x="5477225" y="3002175"/>
            <a:ext cx="1604400" cy="1230000"/>
          </a:xfrm>
          <a:prstGeom prst="rect">
            <a:avLst/>
          </a:prstGeom>
          <a:solidFill>
            <a:srgbClr val="FAEFE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Network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6" name="Google Shape;1496;p64"/>
          <p:cNvSpPr/>
          <p:nvPr/>
        </p:nvSpPr>
        <p:spPr>
          <a:xfrm>
            <a:off x="7153625" y="3413550"/>
            <a:ext cx="1604400" cy="1230000"/>
          </a:xfrm>
          <a:prstGeom prst="rect">
            <a:avLst/>
          </a:prstGeom>
          <a:solidFill>
            <a:srgbClr val="EFF5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 Network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97" name="Google Shape;1497;p64"/>
          <p:cNvGrpSpPr/>
          <p:nvPr/>
        </p:nvGrpSpPr>
        <p:grpSpPr>
          <a:xfrm>
            <a:off x="1269050" y="2628226"/>
            <a:ext cx="2471700" cy="2376259"/>
            <a:chOff x="1269050" y="2628226"/>
            <a:chExt cx="2471700" cy="2376259"/>
          </a:xfrm>
        </p:grpSpPr>
        <p:sp>
          <p:nvSpPr>
            <p:cNvPr id="1498" name="Google Shape;1498;p64"/>
            <p:cNvSpPr txBox="1"/>
            <p:nvPr/>
          </p:nvSpPr>
          <p:spPr>
            <a:xfrm>
              <a:off x="12690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99" name="Google Shape;1499;p64"/>
            <p:cNvSpPr txBox="1"/>
            <p:nvPr/>
          </p:nvSpPr>
          <p:spPr>
            <a:xfrm>
              <a:off x="12690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0" name="Google Shape;1500;p64"/>
            <p:cNvSpPr txBox="1"/>
            <p:nvPr/>
          </p:nvSpPr>
          <p:spPr>
            <a:xfrm>
              <a:off x="12690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01" name="Google Shape;1501;p64"/>
            <p:cNvCxnSpPr>
              <a:stCxn id="1498" idx="0"/>
              <a:endCxn id="1500" idx="2"/>
            </p:cNvCxnSpPr>
            <p:nvPr/>
          </p:nvCxnSpPr>
          <p:spPr>
            <a:xfrm rot="10800000">
              <a:off x="14381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2" name="Google Shape;1502;p64"/>
            <p:cNvCxnSpPr>
              <a:stCxn id="1500" idx="0"/>
              <a:endCxn id="1499" idx="2"/>
            </p:cNvCxnSpPr>
            <p:nvPr/>
          </p:nvCxnSpPr>
          <p:spPr>
            <a:xfrm rot="10800000">
              <a:off x="1438100" y="3171056"/>
              <a:ext cx="0" cy="304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03" name="Google Shape;1503;p64"/>
            <p:cNvSpPr txBox="1"/>
            <p:nvPr/>
          </p:nvSpPr>
          <p:spPr>
            <a:xfrm>
              <a:off x="18024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4" name="Google Shape;1504;p64"/>
            <p:cNvSpPr txBox="1"/>
            <p:nvPr/>
          </p:nvSpPr>
          <p:spPr>
            <a:xfrm>
              <a:off x="23358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5" name="Google Shape;1505;p64"/>
            <p:cNvSpPr txBox="1"/>
            <p:nvPr/>
          </p:nvSpPr>
          <p:spPr>
            <a:xfrm>
              <a:off x="28692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6" name="Google Shape;1506;p64"/>
            <p:cNvSpPr txBox="1"/>
            <p:nvPr/>
          </p:nvSpPr>
          <p:spPr>
            <a:xfrm>
              <a:off x="34026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07" name="Google Shape;1507;p64"/>
            <p:cNvCxnSpPr/>
            <p:nvPr/>
          </p:nvCxnSpPr>
          <p:spPr>
            <a:xfrm>
              <a:off x="16071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8" name="Google Shape;1508;p64"/>
            <p:cNvCxnSpPr/>
            <p:nvPr/>
          </p:nvCxnSpPr>
          <p:spPr>
            <a:xfrm>
              <a:off x="21405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9" name="Google Shape;1509;p64"/>
            <p:cNvCxnSpPr/>
            <p:nvPr/>
          </p:nvCxnSpPr>
          <p:spPr>
            <a:xfrm>
              <a:off x="26739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10" name="Google Shape;1510;p64"/>
            <p:cNvCxnSpPr/>
            <p:nvPr/>
          </p:nvCxnSpPr>
          <p:spPr>
            <a:xfrm>
              <a:off x="32073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11" name="Google Shape;1511;p64"/>
            <p:cNvSpPr txBox="1"/>
            <p:nvPr/>
          </p:nvSpPr>
          <p:spPr>
            <a:xfrm>
              <a:off x="18024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12" name="Google Shape;1512;p64"/>
            <p:cNvSpPr txBox="1"/>
            <p:nvPr/>
          </p:nvSpPr>
          <p:spPr>
            <a:xfrm>
              <a:off x="23358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13" name="Google Shape;1513;p64"/>
            <p:cNvSpPr txBox="1"/>
            <p:nvPr/>
          </p:nvSpPr>
          <p:spPr>
            <a:xfrm>
              <a:off x="28692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14" name="Google Shape;1514;p64"/>
            <p:cNvSpPr txBox="1"/>
            <p:nvPr/>
          </p:nvSpPr>
          <p:spPr>
            <a:xfrm>
              <a:off x="34026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15" name="Google Shape;1515;p64"/>
            <p:cNvCxnSpPr/>
            <p:nvPr/>
          </p:nvCxnSpPr>
          <p:spPr>
            <a:xfrm rot="10800000">
              <a:off x="19715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16" name="Google Shape;1516;p64"/>
            <p:cNvCxnSpPr/>
            <p:nvPr/>
          </p:nvCxnSpPr>
          <p:spPr>
            <a:xfrm rot="10800000">
              <a:off x="25049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17" name="Google Shape;1517;p64"/>
            <p:cNvCxnSpPr/>
            <p:nvPr/>
          </p:nvCxnSpPr>
          <p:spPr>
            <a:xfrm rot="10800000">
              <a:off x="30383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18" name="Google Shape;1518;p64"/>
            <p:cNvCxnSpPr/>
            <p:nvPr/>
          </p:nvCxnSpPr>
          <p:spPr>
            <a:xfrm rot="10800000">
              <a:off x="35717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19" name="Google Shape;1519;p64"/>
            <p:cNvSpPr txBox="1"/>
            <p:nvPr/>
          </p:nvSpPr>
          <p:spPr>
            <a:xfrm>
              <a:off x="18024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20" name="Google Shape;1520;p64"/>
            <p:cNvCxnSpPr>
              <a:stCxn id="1519" idx="0"/>
              <a:endCxn id="1511" idx="2"/>
            </p:cNvCxnSpPr>
            <p:nvPr/>
          </p:nvCxnSpPr>
          <p:spPr>
            <a:xfrm rot="10800000">
              <a:off x="19715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21" name="Google Shape;1521;p64"/>
            <p:cNvSpPr txBox="1"/>
            <p:nvPr/>
          </p:nvSpPr>
          <p:spPr>
            <a:xfrm>
              <a:off x="23358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22" name="Google Shape;1522;p64"/>
            <p:cNvCxnSpPr>
              <a:stCxn id="1521" idx="0"/>
              <a:endCxn id="1512" idx="2"/>
            </p:cNvCxnSpPr>
            <p:nvPr/>
          </p:nvCxnSpPr>
          <p:spPr>
            <a:xfrm rot="10800000">
              <a:off x="25049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23" name="Google Shape;1523;p64"/>
            <p:cNvSpPr txBox="1"/>
            <p:nvPr/>
          </p:nvSpPr>
          <p:spPr>
            <a:xfrm>
              <a:off x="28692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24" name="Google Shape;1524;p64"/>
            <p:cNvCxnSpPr>
              <a:stCxn id="1523" idx="0"/>
              <a:endCxn id="1513" idx="2"/>
            </p:cNvCxnSpPr>
            <p:nvPr/>
          </p:nvCxnSpPr>
          <p:spPr>
            <a:xfrm rot="10800000">
              <a:off x="30383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25" name="Google Shape;1525;p64"/>
            <p:cNvSpPr txBox="1"/>
            <p:nvPr/>
          </p:nvSpPr>
          <p:spPr>
            <a:xfrm>
              <a:off x="34026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26" name="Google Shape;1526;p64"/>
            <p:cNvCxnSpPr>
              <a:stCxn id="1525" idx="0"/>
              <a:endCxn id="1514" idx="2"/>
            </p:cNvCxnSpPr>
            <p:nvPr/>
          </p:nvCxnSpPr>
          <p:spPr>
            <a:xfrm rot="10800000">
              <a:off x="35717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27" name="Google Shape;1527;p64"/>
          <p:cNvSpPr txBox="1"/>
          <p:nvPr>
            <p:ph idx="1" type="body"/>
          </p:nvPr>
        </p:nvSpPr>
        <p:spPr>
          <a:xfrm>
            <a:off x="4655100" y="1152475"/>
            <a:ext cx="41037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t/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Encoder-decoder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Machine Translation</a:t>
            </a:r>
            <a:endParaRPr/>
          </a:p>
        </p:txBody>
      </p:sp>
      <p:grpSp>
        <p:nvGrpSpPr>
          <p:cNvPr id="1528" name="Google Shape;1528;p64"/>
          <p:cNvGrpSpPr/>
          <p:nvPr/>
        </p:nvGrpSpPr>
        <p:grpSpPr>
          <a:xfrm>
            <a:off x="5612450" y="2628226"/>
            <a:ext cx="2471700" cy="2376259"/>
            <a:chOff x="5612450" y="2628226"/>
            <a:chExt cx="2471700" cy="2376259"/>
          </a:xfrm>
        </p:grpSpPr>
        <p:sp>
          <p:nvSpPr>
            <p:cNvPr id="1529" name="Google Shape;1529;p64"/>
            <p:cNvSpPr txBox="1"/>
            <p:nvPr/>
          </p:nvSpPr>
          <p:spPr>
            <a:xfrm>
              <a:off x="56124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30" name="Google Shape;1530;p64"/>
            <p:cNvSpPr txBox="1"/>
            <p:nvPr/>
          </p:nvSpPr>
          <p:spPr>
            <a:xfrm>
              <a:off x="56124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31" name="Google Shape;1531;p64"/>
            <p:cNvCxnSpPr>
              <a:stCxn id="1529" idx="0"/>
              <a:endCxn id="1530" idx="2"/>
            </p:cNvCxnSpPr>
            <p:nvPr/>
          </p:nvCxnSpPr>
          <p:spPr>
            <a:xfrm rot="10800000">
              <a:off x="57815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32" name="Google Shape;1532;p64"/>
            <p:cNvSpPr txBox="1"/>
            <p:nvPr/>
          </p:nvSpPr>
          <p:spPr>
            <a:xfrm>
              <a:off x="72126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33" name="Google Shape;1533;p64"/>
            <p:cNvSpPr txBox="1"/>
            <p:nvPr/>
          </p:nvSpPr>
          <p:spPr>
            <a:xfrm>
              <a:off x="7746050" y="2628226"/>
              <a:ext cx="338100" cy="542700"/>
            </a:xfrm>
            <a:prstGeom prst="rect">
              <a:avLst/>
            </a:prstGeom>
            <a:solidFill>
              <a:srgbClr val="51A8F9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34" name="Google Shape;1534;p64"/>
            <p:cNvCxnSpPr/>
            <p:nvPr/>
          </p:nvCxnSpPr>
          <p:spPr>
            <a:xfrm>
              <a:off x="59505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5" name="Google Shape;1535;p64"/>
            <p:cNvCxnSpPr/>
            <p:nvPr/>
          </p:nvCxnSpPr>
          <p:spPr>
            <a:xfrm>
              <a:off x="64839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6" name="Google Shape;1536;p64"/>
            <p:cNvCxnSpPr/>
            <p:nvPr/>
          </p:nvCxnSpPr>
          <p:spPr>
            <a:xfrm>
              <a:off x="70173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7" name="Google Shape;1537;p64"/>
            <p:cNvCxnSpPr/>
            <p:nvPr/>
          </p:nvCxnSpPr>
          <p:spPr>
            <a:xfrm>
              <a:off x="7550750" y="3748738"/>
              <a:ext cx="19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38" name="Google Shape;1538;p64"/>
            <p:cNvSpPr txBox="1"/>
            <p:nvPr/>
          </p:nvSpPr>
          <p:spPr>
            <a:xfrm>
              <a:off x="61458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39" name="Google Shape;1539;p64"/>
            <p:cNvSpPr txBox="1"/>
            <p:nvPr/>
          </p:nvSpPr>
          <p:spPr>
            <a:xfrm>
              <a:off x="66792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40" name="Google Shape;1540;p64"/>
            <p:cNvSpPr txBox="1"/>
            <p:nvPr/>
          </p:nvSpPr>
          <p:spPr>
            <a:xfrm>
              <a:off x="72126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41" name="Google Shape;1541;p64"/>
            <p:cNvSpPr txBox="1"/>
            <p:nvPr/>
          </p:nvSpPr>
          <p:spPr>
            <a:xfrm>
              <a:off x="7746050" y="3475556"/>
              <a:ext cx="338100" cy="683100"/>
            </a:xfrm>
            <a:prstGeom prst="rect">
              <a:avLst/>
            </a:prstGeom>
            <a:solidFill>
              <a:srgbClr val="70BF4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955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42" name="Google Shape;1542;p64"/>
            <p:cNvCxnSpPr/>
            <p:nvPr/>
          </p:nvCxnSpPr>
          <p:spPr>
            <a:xfrm rot="10800000">
              <a:off x="73817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3" name="Google Shape;1543;p64"/>
            <p:cNvCxnSpPr/>
            <p:nvPr/>
          </p:nvCxnSpPr>
          <p:spPr>
            <a:xfrm rot="10800000">
              <a:off x="7915100" y="3170756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44" name="Google Shape;1544;p64"/>
            <p:cNvSpPr txBox="1"/>
            <p:nvPr/>
          </p:nvSpPr>
          <p:spPr>
            <a:xfrm>
              <a:off x="61458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45" name="Google Shape;1545;p64"/>
            <p:cNvCxnSpPr>
              <a:stCxn id="1544" idx="0"/>
              <a:endCxn id="1538" idx="2"/>
            </p:cNvCxnSpPr>
            <p:nvPr/>
          </p:nvCxnSpPr>
          <p:spPr>
            <a:xfrm rot="10800000">
              <a:off x="63149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46" name="Google Shape;1546;p64"/>
            <p:cNvSpPr txBox="1"/>
            <p:nvPr/>
          </p:nvSpPr>
          <p:spPr>
            <a:xfrm>
              <a:off x="6679250" y="4322885"/>
              <a:ext cx="338100" cy="681600"/>
            </a:xfrm>
            <a:prstGeom prst="rect">
              <a:avLst/>
            </a:prstGeom>
            <a:solidFill>
              <a:srgbClr val="EC5C5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24827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aseline="-25000" lang="en" sz="2800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aseline="-25000" sz="2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47" name="Google Shape;1547;p64"/>
            <p:cNvCxnSpPr>
              <a:stCxn id="1546" idx="0"/>
              <a:endCxn id="1539" idx="2"/>
            </p:cNvCxnSpPr>
            <p:nvPr/>
          </p:nvCxnSpPr>
          <p:spPr>
            <a:xfrm rot="10800000">
              <a:off x="6848300" y="4158785"/>
              <a:ext cx="0" cy="1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 and The Case for Contextual Info</a:t>
            </a:r>
            <a:endParaRPr/>
          </a:p>
        </p:txBody>
      </p:sp>
      <p:grpSp>
        <p:nvGrpSpPr>
          <p:cNvPr id="1553" name="Google Shape;1553;p65"/>
          <p:cNvGrpSpPr/>
          <p:nvPr/>
        </p:nvGrpSpPr>
        <p:grpSpPr>
          <a:xfrm>
            <a:off x="1603203" y="2967219"/>
            <a:ext cx="904347" cy="907632"/>
            <a:chOff x="1603203" y="2967219"/>
            <a:chExt cx="904347" cy="907632"/>
          </a:xfrm>
        </p:grpSpPr>
        <p:grpSp>
          <p:nvGrpSpPr>
            <p:cNvPr id="1554" name="Google Shape;1554;p65"/>
            <p:cNvGrpSpPr/>
            <p:nvPr/>
          </p:nvGrpSpPr>
          <p:grpSpPr>
            <a:xfrm>
              <a:off x="1914603" y="2967219"/>
              <a:ext cx="450600" cy="145800"/>
              <a:chOff x="705975" y="2212050"/>
              <a:chExt cx="450600" cy="145800"/>
            </a:xfrm>
          </p:grpSpPr>
          <p:sp>
            <p:nvSpPr>
              <p:cNvPr id="1555" name="Google Shape;1555;p6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6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6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8" name="Google Shape;1558;p65"/>
            <p:cNvGrpSpPr/>
            <p:nvPr/>
          </p:nvGrpSpPr>
          <p:grpSpPr>
            <a:xfrm>
              <a:off x="1603203" y="3040119"/>
              <a:ext cx="904347" cy="834732"/>
              <a:chOff x="2974803" y="2811519"/>
              <a:chExt cx="904347" cy="834732"/>
            </a:xfrm>
          </p:grpSpPr>
          <p:sp>
            <p:nvSpPr>
              <p:cNvPr id="1559" name="Google Shape;1559;p65"/>
              <p:cNvSpPr/>
              <p:nvPr/>
            </p:nvSpPr>
            <p:spPr>
              <a:xfrm>
                <a:off x="3143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560" name="Google Shape;1560;p65"/>
              <p:cNvCxnSpPr/>
              <p:nvPr/>
            </p:nvCxnSpPr>
            <p:spPr>
              <a:xfrm rot="10800000">
                <a:off x="3511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61" name="Google Shape;1561;p65"/>
              <p:cNvCxnSpPr/>
              <p:nvPr/>
            </p:nvCxnSpPr>
            <p:spPr>
              <a:xfrm rot="10800000">
                <a:off x="3511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62" name="Google Shape;1562;p65"/>
              <p:cNvCxnSpPr>
                <a:stCxn id="1563" idx="3"/>
                <a:endCxn id="1559" idx="1"/>
              </p:cNvCxnSpPr>
              <p:nvPr/>
            </p:nvCxnSpPr>
            <p:spPr>
              <a:xfrm>
                <a:off x="2974803" y="2811519"/>
                <a:ext cx="168900" cy="448200"/>
              </a:xfrm>
              <a:prstGeom prst="bentConnector3">
                <a:avLst>
                  <a:gd fmla="val 5004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1564" name="Google Shape;1564;p65"/>
          <p:cNvGrpSpPr/>
          <p:nvPr/>
        </p:nvGrpSpPr>
        <p:grpSpPr>
          <a:xfrm>
            <a:off x="414098" y="2967219"/>
            <a:ext cx="1331452" cy="907632"/>
            <a:chOff x="414098" y="2967219"/>
            <a:chExt cx="1331452" cy="907632"/>
          </a:xfrm>
        </p:grpSpPr>
        <p:grpSp>
          <p:nvGrpSpPr>
            <p:cNvPr id="1565" name="Google Shape;1565;p65"/>
            <p:cNvGrpSpPr/>
            <p:nvPr/>
          </p:nvGrpSpPr>
          <p:grpSpPr>
            <a:xfrm>
              <a:off x="1152603" y="2967219"/>
              <a:ext cx="450600" cy="145800"/>
              <a:chOff x="705975" y="2212050"/>
              <a:chExt cx="450600" cy="145800"/>
            </a:xfrm>
          </p:grpSpPr>
          <p:sp>
            <p:nvSpPr>
              <p:cNvPr id="1566" name="Google Shape;1566;p6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6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6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65"/>
            <p:cNvGrpSpPr/>
            <p:nvPr/>
          </p:nvGrpSpPr>
          <p:grpSpPr>
            <a:xfrm>
              <a:off x="1010250" y="3107713"/>
              <a:ext cx="735300" cy="767139"/>
              <a:chOff x="2381850" y="2879113"/>
              <a:chExt cx="735300" cy="767139"/>
            </a:xfrm>
          </p:grpSpPr>
          <p:sp>
            <p:nvSpPr>
              <p:cNvPr id="1569" name="Google Shape;1569;p65"/>
              <p:cNvSpPr/>
              <p:nvPr/>
            </p:nvSpPr>
            <p:spPr>
              <a:xfrm>
                <a:off x="2381850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570" name="Google Shape;1570;p65"/>
              <p:cNvCxnSpPr/>
              <p:nvPr/>
            </p:nvCxnSpPr>
            <p:spPr>
              <a:xfrm rot="10800000">
                <a:off x="2749503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71" name="Google Shape;1571;p65"/>
              <p:cNvCxnSpPr/>
              <p:nvPr/>
            </p:nvCxnSpPr>
            <p:spPr>
              <a:xfrm rot="10800000">
                <a:off x="2749503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572" name="Google Shape;1572;p65"/>
            <p:cNvGrpSpPr/>
            <p:nvPr/>
          </p:nvGrpSpPr>
          <p:grpSpPr>
            <a:xfrm>
              <a:off x="414098" y="3411719"/>
              <a:ext cx="596100" cy="145800"/>
              <a:chOff x="1709498" y="3189789"/>
              <a:chExt cx="596100" cy="145800"/>
            </a:xfrm>
          </p:grpSpPr>
          <p:grpSp>
            <p:nvGrpSpPr>
              <p:cNvPr id="1573" name="Google Shape;1573;p65"/>
              <p:cNvGrpSpPr/>
              <p:nvPr/>
            </p:nvGrpSpPr>
            <p:grpSpPr>
              <a:xfrm>
                <a:off x="1709498" y="3189789"/>
                <a:ext cx="450600" cy="145800"/>
                <a:chOff x="705975" y="2364450"/>
                <a:chExt cx="450600" cy="145800"/>
              </a:xfrm>
            </p:grpSpPr>
            <p:sp>
              <p:nvSpPr>
                <p:cNvPr id="1574" name="Google Shape;1574;p6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6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6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666666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577" name="Google Shape;1577;p65"/>
              <p:cNvCxnSpPr>
                <a:stCxn id="1576" idx="3"/>
                <a:endCxn id="1569" idx="1"/>
              </p:cNvCxnSpPr>
              <p:nvPr/>
            </p:nvCxnSpPr>
            <p:spPr>
              <a:xfrm>
                <a:off x="2160098" y="3262689"/>
                <a:ext cx="1455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1578" name="Google Shape;1578;p65"/>
          <p:cNvGrpSpPr/>
          <p:nvPr/>
        </p:nvGrpSpPr>
        <p:grpSpPr>
          <a:xfrm>
            <a:off x="5340000" y="896496"/>
            <a:ext cx="735300" cy="1523742"/>
            <a:chOff x="5340000" y="896496"/>
            <a:chExt cx="735300" cy="1523742"/>
          </a:xfrm>
        </p:grpSpPr>
        <p:grpSp>
          <p:nvGrpSpPr>
            <p:cNvPr id="1579" name="Google Shape;1579;p65"/>
            <p:cNvGrpSpPr/>
            <p:nvPr/>
          </p:nvGrpSpPr>
          <p:grpSpPr>
            <a:xfrm>
              <a:off x="5479990" y="2058644"/>
              <a:ext cx="450600" cy="145800"/>
              <a:chOff x="705975" y="2212050"/>
              <a:chExt cx="450600" cy="145800"/>
            </a:xfrm>
          </p:grpSpPr>
          <p:sp>
            <p:nvSpPr>
              <p:cNvPr id="1580" name="Google Shape;1580;p6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6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6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3" name="Google Shape;1583;p65"/>
            <p:cNvCxnSpPr/>
            <p:nvPr/>
          </p:nvCxnSpPr>
          <p:spPr>
            <a:xfrm rot="10800000">
              <a:off x="5705290" y="2199138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84" name="Google Shape;1584;p65"/>
            <p:cNvGrpSpPr/>
            <p:nvPr/>
          </p:nvGrpSpPr>
          <p:grpSpPr>
            <a:xfrm>
              <a:off x="5340000" y="896496"/>
              <a:ext cx="735300" cy="1102179"/>
              <a:chOff x="4707100" y="814471"/>
              <a:chExt cx="735300" cy="1102179"/>
            </a:xfrm>
          </p:grpSpPr>
          <p:sp>
            <p:nvSpPr>
              <p:cNvPr id="1585" name="Google Shape;1585;p65"/>
              <p:cNvSpPr txBox="1"/>
              <p:nvPr/>
            </p:nvSpPr>
            <p:spPr>
              <a:xfrm>
                <a:off x="4741652" y="1110871"/>
                <a:ext cx="690300" cy="431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شجرتان</a:t>
                </a:r>
                <a:endParaRPr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6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shajaratan</a:t>
                </a:r>
                <a:endParaRPr sz="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6" name="Google Shape;1586;p65"/>
              <p:cNvSpPr txBox="1"/>
              <p:nvPr/>
            </p:nvSpPr>
            <p:spPr>
              <a:xfrm>
                <a:off x="4744279" y="814471"/>
                <a:ext cx="690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Helvetica Neue"/>
                    <a:ea typeface="Helvetica Neue"/>
                    <a:cs typeface="Helvetica Neue"/>
                    <a:sym typeface="Helvetica Neue"/>
                  </a:rPr>
                  <a:t>893</a:t>
                </a:r>
                <a:endParaRPr i="1" sz="1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7" name="Google Shape;1587;p65"/>
              <p:cNvSpPr/>
              <p:nvPr/>
            </p:nvSpPr>
            <p:spPr>
              <a:xfrm>
                <a:off x="4707100" y="1594150"/>
                <a:ext cx="7353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s(h</a:t>
                </a:r>
                <a:r>
                  <a:rPr baseline="-25000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588" name="Google Shape;1588;p65"/>
          <p:cNvGrpSpPr/>
          <p:nvPr/>
        </p:nvGrpSpPr>
        <p:grpSpPr>
          <a:xfrm>
            <a:off x="5334568" y="2745176"/>
            <a:ext cx="3179132" cy="1611855"/>
            <a:chOff x="5334568" y="2745176"/>
            <a:chExt cx="3179132" cy="1611855"/>
          </a:xfrm>
        </p:grpSpPr>
        <p:sp>
          <p:nvSpPr>
            <p:cNvPr id="1589" name="Google Shape;1589;p65"/>
            <p:cNvSpPr txBox="1"/>
            <p:nvPr/>
          </p:nvSpPr>
          <p:spPr>
            <a:xfrm>
              <a:off x="5334568" y="392593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90" name="Google Shape;1590;p65"/>
            <p:cNvSpPr txBox="1"/>
            <p:nvPr/>
          </p:nvSpPr>
          <p:spPr>
            <a:xfrm>
              <a:off x="5338046" y="362953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91" name="Google Shape;1591;p65"/>
            <p:cNvGrpSpPr/>
            <p:nvPr/>
          </p:nvGrpSpPr>
          <p:grpSpPr>
            <a:xfrm>
              <a:off x="5340000" y="2745176"/>
              <a:ext cx="3173700" cy="906524"/>
              <a:chOff x="4707100" y="2739351"/>
              <a:chExt cx="3173700" cy="906524"/>
            </a:xfrm>
          </p:grpSpPr>
          <p:cxnSp>
            <p:nvCxnSpPr>
              <p:cNvPr id="1592" name="Google Shape;1592;p65"/>
              <p:cNvCxnSpPr/>
              <p:nvPr/>
            </p:nvCxnSpPr>
            <p:spPr>
              <a:xfrm rot="10800000">
                <a:off x="5072390" y="27393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593" name="Google Shape;1593;p65"/>
              <p:cNvGrpSpPr/>
              <p:nvPr/>
            </p:nvGrpSpPr>
            <p:grpSpPr>
              <a:xfrm>
                <a:off x="4847098" y="2965851"/>
                <a:ext cx="450600" cy="145800"/>
                <a:chOff x="705975" y="2364450"/>
                <a:chExt cx="450600" cy="145800"/>
              </a:xfrm>
            </p:grpSpPr>
            <p:sp>
              <p:nvSpPr>
                <p:cNvPr id="1594" name="Google Shape;1594;p65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65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65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597" name="Google Shape;1597;p65"/>
              <p:cNvCxnSpPr/>
              <p:nvPr/>
            </p:nvCxnSpPr>
            <p:spPr>
              <a:xfrm rot="10800000">
                <a:off x="5073788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98" name="Google Shape;1598;p65"/>
              <p:cNvSpPr/>
              <p:nvPr/>
            </p:nvSpPr>
            <p:spPr>
              <a:xfrm>
                <a:off x="4707100" y="3323375"/>
                <a:ext cx="3173700" cy="322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Embedding Layer 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V</a:t>
                </a:r>
                <a:r>
                  <a:rPr baseline="-25000"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d</a:t>
                </a:r>
                <a:r>
                  <a:rPr i="1"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(t)</a:t>
                </a:r>
                <a:endParaRPr i="1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599" name="Google Shape;1599;p65"/>
          <p:cNvGrpSpPr/>
          <p:nvPr/>
        </p:nvGrpSpPr>
        <p:grpSpPr>
          <a:xfrm>
            <a:off x="1030900" y="3874851"/>
            <a:ext cx="3830400" cy="1190824"/>
            <a:chOff x="1030900" y="3874851"/>
            <a:chExt cx="3830400" cy="1190824"/>
          </a:xfrm>
        </p:grpSpPr>
        <p:sp>
          <p:nvSpPr>
            <p:cNvPr id="1600" name="Google Shape;1600;p65"/>
            <p:cNvSpPr/>
            <p:nvPr/>
          </p:nvSpPr>
          <p:spPr>
            <a:xfrm>
              <a:off x="1030900" y="4108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1" name="Google Shape;1601;p65"/>
            <p:cNvSpPr txBox="1"/>
            <p:nvPr/>
          </p:nvSpPr>
          <p:spPr>
            <a:xfrm>
              <a:off x="1030900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2" name="Google Shape;1602;p65"/>
            <p:cNvSpPr txBox="1"/>
            <p:nvPr/>
          </p:nvSpPr>
          <p:spPr>
            <a:xfrm>
              <a:off x="1812661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3" name="Google Shape;1603;p65"/>
            <p:cNvSpPr txBox="1"/>
            <p:nvPr/>
          </p:nvSpPr>
          <p:spPr>
            <a:xfrm>
              <a:off x="2594423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4" name="Google Shape;1604;p65"/>
            <p:cNvSpPr txBox="1"/>
            <p:nvPr/>
          </p:nvSpPr>
          <p:spPr>
            <a:xfrm>
              <a:off x="33761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5" name="Google Shape;1605;p65"/>
            <p:cNvSpPr txBox="1"/>
            <p:nvPr/>
          </p:nvSpPr>
          <p:spPr>
            <a:xfrm>
              <a:off x="103090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6" name="Google Shape;1606;p65"/>
            <p:cNvSpPr txBox="1"/>
            <p:nvPr/>
          </p:nvSpPr>
          <p:spPr>
            <a:xfrm>
              <a:off x="181181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7" name="Google Shape;1607;p65"/>
            <p:cNvSpPr txBox="1"/>
            <p:nvPr/>
          </p:nvSpPr>
          <p:spPr>
            <a:xfrm>
              <a:off x="2592720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8" name="Google Shape;1608;p65"/>
            <p:cNvSpPr txBox="1"/>
            <p:nvPr/>
          </p:nvSpPr>
          <p:spPr>
            <a:xfrm>
              <a:off x="33804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609" name="Google Shape;1609;p65"/>
            <p:cNvGrpSpPr/>
            <p:nvPr/>
          </p:nvGrpSpPr>
          <p:grpSpPr>
            <a:xfrm>
              <a:off x="1152603" y="3874851"/>
              <a:ext cx="450600" cy="145800"/>
              <a:chOff x="705975" y="2364450"/>
              <a:chExt cx="450600" cy="145800"/>
            </a:xfrm>
          </p:grpSpPr>
          <p:sp>
            <p:nvSpPr>
              <p:cNvPr id="1610" name="Google Shape;1610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3" name="Google Shape;1613;p65"/>
            <p:cNvGrpSpPr/>
            <p:nvPr/>
          </p:nvGrpSpPr>
          <p:grpSpPr>
            <a:xfrm>
              <a:off x="1914603" y="3874851"/>
              <a:ext cx="450600" cy="145800"/>
              <a:chOff x="705975" y="2364450"/>
              <a:chExt cx="450600" cy="145800"/>
            </a:xfrm>
          </p:grpSpPr>
          <p:sp>
            <p:nvSpPr>
              <p:cNvPr id="1614" name="Google Shape;1614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7" name="Google Shape;1617;p65"/>
            <p:cNvGrpSpPr/>
            <p:nvPr/>
          </p:nvGrpSpPr>
          <p:grpSpPr>
            <a:xfrm>
              <a:off x="2701817" y="3874851"/>
              <a:ext cx="450600" cy="145800"/>
              <a:chOff x="705975" y="2364450"/>
              <a:chExt cx="450600" cy="145800"/>
            </a:xfrm>
          </p:grpSpPr>
          <p:sp>
            <p:nvSpPr>
              <p:cNvPr id="1618" name="Google Shape;1618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1" name="Google Shape;1621;p65"/>
            <p:cNvGrpSpPr/>
            <p:nvPr/>
          </p:nvGrpSpPr>
          <p:grpSpPr>
            <a:xfrm>
              <a:off x="3476423" y="3874851"/>
              <a:ext cx="450600" cy="145800"/>
              <a:chOff x="705975" y="2364450"/>
              <a:chExt cx="450600" cy="145800"/>
            </a:xfrm>
          </p:grpSpPr>
          <p:sp>
            <p:nvSpPr>
              <p:cNvPr id="1622" name="Google Shape;1622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5" name="Google Shape;1625;p65"/>
            <p:cNvSpPr txBox="1"/>
            <p:nvPr/>
          </p:nvSpPr>
          <p:spPr>
            <a:xfrm>
              <a:off x="4166584" y="47269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26" name="Google Shape;1626;p65"/>
            <p:cNvSpPr txBox="1"/>
            <p:nvPr/>
          </p:nvSpPr>
          <p:spPr>
            <a:xfrm>
              <a:off x="4170893" y="44305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627" name="Google Shape;1627;p65"/>
            <p:cNvGrpSpPr/>
            <p:nvPr/>
          </p:nvGrpSpPr>
          <p:grpSpPr>
            <a:xfrm>
              <a:off x="4255898" y="3874851"/>
              <a:ext cx="450600" cy="145800"/>
              <a:chOff x="705975" y="2364450"/>
              <a:chExt cx="450600" cy="145800"/>
            </a:xfrm>
          </p:grpSpPr>
          <p:sp>
            <p:nvSpPr>
              <p:cNvPr id="1628" name="Google Shape;1628;p65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65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65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1" name="Google Shape;1631;p65"/>
          <p:cNvGrpSpPr/>
          <p:nvPr/>
        </p:nvGrpSpPr>
        <p:grpSpPr>
          <a:xfrm>
            <a:off x="2365203" y="2967219"/>
            <a:ext cx="2484106" cy="907632"/>
            <a:chOff x="2365203" y="2967219"/>
            <a:chExt cx="2484106" cy="907632"/>
          </a:xfrm>
        </p:grpSpPr>
        <p:grpSp>
          <p:nvGrpSpPr>
            <p:cNvPr id="1632" name="Google Shape;1632;p65"/>
            <p:cNvGrpSpPr/>
            <p:nvPr/>
          </p:nvGrpSpPr>
          <p:grpSpPr>
            <a:xfrm>
              <a:off x="2701783" y="2967219"/>
              <a:ext cx="450600" cy="145800"/>
              <a:chOff x="705975" y="2212050"/>
              <a:chExt cx="450600" cy="145800"/>
            </a:xfrm>
          </p:grpSpPr>
          <p:sp>
            <p:nvSpPr>
              <p:cNvPr id="1633" name="Google Shape;1633;p6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6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6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6" name="Google Shape;1636;p65"/>
            <p:cNvGrpSpPr/>
            <p:nvPr/>
          </p:nvGrpSpPr>
          <p:grpSpPr>
            <a:xfrm>
              <a:off x="2365203" y="3040119"/>
              <a:ext cx="929527" cy="834732"/>
              <a:chOff x="2517603" y="3040119"/>
              <a:chExt cx="929527" cy="834732"/>
            </a:xfrm>
          </p:grpSpPr>
          <p:sp>
            <p:nvSpPr>
              <p:cNvPr id="1637" name="Google Shape;1637;p65"/>
              <p:cNvSpPr/>
              <p:nvPr/>
            </p:nvSpPr>
            <p:spPr>
              <a:xfrm>
                <a:off x="2711830" y="33270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638" name="Google Shape;1638;p65"/>
              <p:cNvCxnSpPr/>
              <p:nvPr/>
            </p:nvCxnSpPr>
            <p:spPr>
              <a:xfrm rot="10800000">
                <a:off x="3079483" y="36537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39" name="Google Shape;1639;p65"/>
              <p:cNvCxnSpPr/>
              <p:nvPr/>
            </p:nvCxnSpPr>
            <p:spPr>
              <a:xfrm rot="10800000">
                <a:off x="3079483" y="31077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40" name="Google Shape;1640;p65"/>
              <p:cNvCxnSpPr>
                <a:stCxn id="1557" idx="3"/>
                <a:endCxn id="1637" idx="1"/>
              </p:cNvCxnSpPr>
              <p:nvPr/>
            </p:nvCxnSpPr>
            <p:spPr>
              <a:xfrm>
                <a:off x="2517603" y="3040119"/>
                <a:ext cx="194100" cy="448200"/>
              </a:xfrm>
              <a:prstGeom prst="bentConnector3">
                <a:avLst>
                  <a:gd fmla="val 50033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641" name="Google Shape;1641;p65"/>
            <p:cNvGrpSpPr/>
            <p:nvPr/>
          </p:nvGrpSpPr>
          <p:grpSpPr>
            <a:xfrm>
              <a:off x="3152383" y="2967219"/>
              <a:ext cx="917451" cy="907632"/>
              <a:chOff x="7648183" y="2738619"/>
              <a:chExt cx="917451" cy="907632"/>
            </a:xfrm>
          </p:grpSpPr>
          <p:grpSp>
            <p:nvGrpSpPr>
              <p:cNvPr id="1642" name="Google Shape;1642;p65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1643" name="Google Shape;1643;p6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6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6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46" name="Google Shape;1646;p65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647" name="Google Shape;1647;p65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48" name="Google Shape;1648;p65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49" name="Google Shape;1649;p65"/>
              <p:cNvCxnSpPr>
                <a:stCxn id="1635" idx="3"/>
                <a:endCxn id="1646" idx="1"/>
              </p:cNvCxnSpPr>
              <p:nvPr/>
            </p:nvCxnSpPr>
            <p:spPr>
              <a:xfrm>
                <a:off x="7648183" y="2811519"/>
                <a:ext cx="182100" cy="448200"/>
              </a:xfrm>
              <a:prstGeom prst="bentConnector3">
                <a:avLst>
                  <a:gd fmla="val 50014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650" name="Google Shape;1650;p65"/>
            <p:cNvGrpSpPr/>
            <p:nvPr/>
          </p:nvGrpSpPr>
          <p:grpSpPr>
            <a:xfrm>
              <a:off x="3927488" y="2967219"/>
              <a:ext cx="921822" cy="907632"/>
              <a:chOff x="7643813" y="2738619"/>
              <a:chExt cx="921822" cy="907632"/>
            </a:xfrm>
          </p:grpSpPr>
          <p:grpSp>
            <p:nvGrpSpPr>
              <p:cNvPr id="1651" name="Google Shape;1651;p65"/>
              <p:cNvGrpSpPr/>
              <p:nvPr/>
            </p:nvGrpSpPr>
            <p:grpSpPr>
              <a:xfrm>
                <a:off x="7972688" y="2738619"/>
                <a:ext cx="450600" cy="145800"/>
                <a:chOff x="705975" y="2212050"/>
                <a:chExt cx="450600" cy="145800"/>
              </a:xfrm>
            </p:grpSpPr>
            <p:sp>
              <p:nvSpPr>
                <p:cNvPr id="1652" name="Google Shape;1652;p6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6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6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4A86E8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55" name="Google Shape;1655;p65"/>
              <p:cNvSpPr/>
              <p:nvPr/>
            </p:nvSpPr>
            <p:spPr>
              <a:xfrm>
                <a:off x="7830334" y="3098460"/>
                <a:ext cx="735300" cy="32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RNN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656" name="Google Shape;1656;p65"/>
              <p:cNvCxnSpPr/>
              <p:nvPr/>
            </p:nvCxnSpPr>
            <p:spPr>
              <a:xfrm rot="10800000">
                <a:off x="8197988" y="3425151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57" name="Google Shape;1657;p65"/>
              <p:cNvCxnSpPr/>
              <p:nvPr/>
            </p:nvCxnSpPr>
            <p:spPr>
              <a:xfrm rot="10800000">
                <a:off x="8197988" y="2879113"/>
                <a:ext cx="0" cy="22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658" name="Google Shape;1658;p65"/>
              <p:cNvCxnSpPr>
                <a:stCxn id="1645" idx="3"/>
                <a:endCxn id="1655" idx="1"/>
              </p:cNvCxnSpPr>
              <p:nvPr/>
            </p:nvCxnSpPr>
            <p:spPr>
              <a:xfrm>
                <a:off x="7643813" y="2811519"/>
                <a:ext cx="186600" cy="448200"/>
              </a:xfrm>
              <a:prstGeom prst="bentConnector3">
                <a:avLst>
                  <a:gd fmla="val 49979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1659" name="Google Shape;1659;p65"/>
          <p:cNvGrpSpPr/>
          <p:nvPr/>
        </p:nvGrpSpPr>
        <p:grpSpPr>
          <a:xfrm>
            <a:off x="4070812" y="2058651"/>
            <a:ext cx="2002125" cy="908568"/>
            <a:chOff x="4070812" y="2058651"/>
            <a:chExt cx="2002125" cy="908568"/>
          </a:xfrm>
        </p:grpSpPr>
        <p:sp>
          <p:nvSpPr>
            <p:cNvPr id="1660" name="Google Shape;1660;p65"/>
            <p:cNvSpPr/>
            <p:nvPr/>
          </p:nvSpPr>
          <p:spPr>
            <a:xfrm>
              <a:off x="5337637" y="2418485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661" name="Google Shape;1661;p65"/>
            <p:cNvCxnSpPr>
              <a:stCxn id="1653" idx="0"/>
              <a:endCxn id="1660" idx="1"/>
            </p:cNvCxnSpPr>
            <p:nvPr/>
          </p:nvCxnSpPr>
          <p:spPr>
            <a:xfrm rot="-5400000">
              <a:off x="4715813" y="2345469"/>
              <a:ext cx="387600" cy="855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62" name="Google Shape;1662;p65"/>
            <p:cNvSpPr txBox="1"/>
            <p:nvPr/>
          </p:nvSpPr>
          <p:spPr>
            <a:xfrm>
              <a:off x="4070812" y="2058651"/>
              <a:ext cx="113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Decoder D hidden state </a:t>
              </a:r>
              <a:r>
                <a:rPr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i="1"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aseline="-25000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63" name="Google Shape;1663;p65"/>
          <p:cNvGrpSpPr/>
          <p:nvPr/>
        </p:nvGrpSpPr>
        <p:grpSpPr>
          <a:xfrm>
            <a:off x="2139652" y="1408446"/>
            <a:ext cx="3234900" cy="1558800"/>
            <a:chOff x="1834852" y="1408446"/>
            <a:chExt cx="3234900" cy="1558800"/>
          </a:xfrm>
        </p:grpSpPr>
        <p:cxnSp>
          <p:nvCxnSpPr>
            <p:cNvPr id="1664" name="Google Shape;1664;p65"/>
            <p:cNvCxnSpPr>
              <a:stCxn id="1585" idx="1"/>
            </p:cNvCxnSpPr>
            <p:nvPr/>
          </p:nvCxnSpPr>
          <p:spPr>
            <a:xfrm flipH="1">
              <a:off x="1834852" y="1408446"/>
              <a:ext cx="3234900" cy="1558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65" name="Google Shape;1665;p65"/>
            <p:cNvCxnSpPr>
              <a:stCxn id="1585" idx="1"/>
            </p:cNvCxnSpPr>
            <p:nvPr/>
          </p:nvCxnSpPr>
          <p:spPr>
            <a:xfrm flipH="1">
              <a:off x="2622052" y="1408446"/>
              <a:ext cx="2447700" cy="1558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666" name="Google Shape;1666;p65"/>
          <p:cNvSpPr/>
          <p:nvPr/>
        </p:nvSpPr>
        <p:spPr>
          <a:xfrm>
            <a:off x="4021862" y="2567872"/>
            <a:ext cx="929400" cy="929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Attention to Rewrite RNN State Input</a:t>
            </a:r>
            <a:endParaRPr/>
          </a:p>
        </p:txBody>
      </p:sp>
      <p:sp>
        <p:nvSpPr>
          <p:cNvPr id="1672" name="Google Shape;1672;p66"/>
          <p:cNvSpPr/>
          <p:nvPr/>
        </p:nvSpPr>
        <p:spPr>
          <a:xfrm>
            <a:off x="1030900" y="41080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3" name="Google Shape;1673;p66"/>
          <p:cNvSpPr txBox="1"/>
          <p:nvPr/>
        </p:nvSpPr>
        <p:spPr>
          <a:xfrm>
            <a:off x="1030900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4" name="Google Shape;1674;p66"/>
          <p:cNvSpPr txBox="1"/>
          <p:nvPr/>
        </p:nvSpPr>
        <p:spPr>
          <a:xfrm>
            <a:off x="1812661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5" name="Google Shape;1675;p66"/>
          <p:cNvSpPr txBox="1"/>
          <p:nvPr/>
        </p:nvSpPr>
        <p:spPr>
          <a:xfrm>
            <a:off x="2594423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trees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6" name="Google Shape;1676;p66"/>
          <p:cNvSpPr txBox="1"/>
          <p:nvPr/>
        </p:nvSpPr>
        <p:spPr>
          <a:xfrm>
            <a:off x="33761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sway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7" name="Google Shape;1677;p66"/>
          <p:cNvSpPr txBox="1"/>
          <p:nvPr/>
        </p:nvSpPr>
        <p:spPr>
          <a:xfrm>
            <a:off x="103090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8" name="Google Shape;1678;p66"/>
          <p:cNvSpPr txBox="1"/>
          <p:nvPr/>
        </p:nvSpPr>
        <p:spPr>
          <a:xfrm>
            <a:off x="181181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128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9" name="Google Shape;1679;p66"/>
          <p:cNvSpPr txBox="1"/>
          <p:nvPr/>
        </p:nvSpPr>
        <p:spPr>
          <a:xfrm>
            <a:off x="2592720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137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0" name="Google Shape;1680;p66"/>
          <p:cNvSpPr txBox="1"/>
          <p:nvPr/>
        </p:nvSpPr>
        <p:spPr>
          <a:xfrm>
            <a:off x="33804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783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81" name="Google Shape;1681;p66"/>
          <p:cNvGrpSpPr/>
          <p:nvPr/>
        </p:nvGrpSpPr>
        <p:grpSpPr>
          <a:xfrm>
            <a:off x="1152603" y="3874851"/>
            <a:ext cx="450600" cy="145800"/>
            <a:chOff x="705975" y="2364450"/>
            <a:chExt cx="450600" cy="145800"/>
          </a:xfrm>
        </p:grpSpPr>
        <p:sp>
          <p:nvSpPr>
            <p:cNvPr id="1682" name="Google Shape;1682;p6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5" name="Google Shape;1685;p66"/>
          <p:cNvGrpSpPr/>
          <p:nvPr/>
        </p:nvGrpSpPr>
        <p:grpSpPr>
          <a:xfrm>
            <a:off x="1914603" y="3874851"/>
            <a:ext cx="450600" cy="145800"/>
            <a:chOff x="705975" y="2364450"/>
            <a:chExt cx="450600" cy="145800"/>
          </a:xfrm>
        </p:grpSpPr>
        <p:sp>
          <p:nvSpPr>
            <p:cNvPr id="1686" name="Google Shape;1686;p6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66"/>
          <p:cNvGrpSpPr/>
          <p:nvPr/>
        </p:nvGrpSpPr>
        <p:grpSpPr>
          <a:xfrm>
            <a:off x="2701817" y="3874851"/>
            <a:ext cx="450600" cy="145800"/>
            <a:chOff x="705975" y="2364450"/>
            <a:chExt cx="450600" cy="145800"/>
          </a:xfrm>
        </p:grpSpPr>
        <p:sp>
          <p:nvSpPr>
            <p:cNvPr id="1690" name="Google Shape;1690;p6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3" name="Google Shape;1693;p66"/>
          <p:cNvGrpSpPr/>
          <p:nvPr/>
        </p:nvGrpSpPr>
        <p:grpSpPr>
          <a:xfrm>
            <a:off x="3476423" y="3874851"/>
            <a:ext cx="450600" cy="145800"/>
            <a:chOff x="705975" y="2364450"/>
            <a:chExt cx="450600" cy="145800"/>
          </a:xfrm>
        </p:grpSpPr>
        <p:sp>
          <p:nvSpPr>
            <p:cNvPr id="1694" name="Google Shape;1694;p6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6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7" name="Google Shape;1697;p66"/>
          <p:cNvGrpSpPr/>
          <p:nvPr/>
        </p:nvGrpSpPr>
        <p:grpSpPr>
          <a:xfrm>
            <a:off x="1152603" y="2967219"/>
            <a:ext cx="450600" cy="145800"/>
            <a:chOff x="705975" y="2212050"/>
            <a:chExt cx="450600" cy="145800"/>
          </a:xfrm>
        </p:grpSpPr>
        <p:sp>
          <p:nvSpPr>
            <p:cNvPr id="1698" name="Google Shape;1698;p6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6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1" name="Google Shape;1701;p66"/>
          <p:cNvGrpSpPr/>
          <p:nvPr/>
        </p:nvGrpSpPr>
        <p:grpSpPr>
          <a:xfrm>
            <a:off x="1010250" y="3107713"/>
            <a:ext cx="735300" cy="767139"/>
            <a:chOff x="2381850" y="2879113"/>
            <a:chExt cx="735300" cy="767139"/>
          </a:xfrm>
        </p:grpSpPr>
        <p:sp>
          <p:nvSpPr>
            <p:cNvPr id="1702" name="Google Shape;1702;p66"/>
            <p:cNvSpPr/>
            <p:nvPr/>
          </p:nvSpPr>
          <p:spPr>
            <a:xfrm>
              <a:off x="2381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03" name="Google Shape;1703;p66"/>
            <p:cNvCxnSpPr/>
            <p:nvPr/>
          </p:nvCxnSpPr>
          <p:spPr>
            <a:xfrm rot="10800000">
              <a:off x="2749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04" name="Google Shape;1704;p66"/>
            <p:cNvCxnSpPr/>
            <p:nvPr/>
          </p:nvCxnSpPr>
          <p:spPr>
            <a:xfrm rot="10800000">
              <a:off x="2749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05" name="Google Shape;1705;p66"/>
          <p:cNvGrpSpPr/>
          <p:nvPr/>
        </p:nvGrpSpPr>
        <p:grpSpPr>
          <a:xfrm>
            <a:off x="1914603" y="2967219"/>
            <a:ext cx="450600" cy="145800"/>
            <a:chOff x="705975" y="2212050"/>
            <a:chExt cx="450600" cy="145800"/>
          </a:xfrm>
        </p:grpSpPr>
        <p:sp>
          <p:nvSpPr>
            <p:cNvPr id="1706" name="Google Shape;1706;p6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6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6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9" name="Google Shape;1709;p66"/>
          <p:cNvGrpSpPr/>
          <p:nvPr/>
        </p:nvGrpSpPr>
        <p:grpSpPr>
          <a:xfrm>
            <a:off x="1603203" y="3040119"/>
            <a:ext cx="904347" cy="834732"/>
            <a:chOff x="2974803" y="2811519"/>
            <a:chExt cx="904347" cy="834732"/>
          </a:xfrm>
        </p:grpSpPr>
        <p:sp>
          <p:nvSpPr>
            <p:cNvPr id="1710" name="Google Shape;1710;p66"/>
            <p:cNvSpPr/>
            <p:nvPr/>
          </p:nvSpPr>
          <p:spPr>
            <a:xfrm>
              <a:off x="3143850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11" name="Google Shape;1711;p66"/>
            <p:cNvCxnSpPr/>
            <p:nvPr/>
          </p:nvCxnSpPr>
          <p:spPr>
            <a:xfrm rot="10800000">
              <a:off x="3511503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12" name="Google Shape;1712;p66"/>
            <p:cNvCxnSpPr/>
            <p:nvPr/>
          </p:nvCxnSpPr>
          <p:spPr>
            <a:xfrm rot="10800000">
              <a:off x="3511503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13" name="Google Shape;1713;p66"/>
            <p:cNvCxnSpPr>
              <a:stCxn id="1700" idx="3"/>
              <a:endCxn id="1710" idx="1"/>
            </p:cNvCxnSpPr>
            <p:nvPr/>
          </p:nvCxnSpPr>
          <p:spPr>
            <a:xfrm>
              <a:off x="2974803" y="2811519"/>
              <a:ext cx="168900" cy="448200"/>
            </a:xfrm>
            <a:prstGeom prst="bent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14" name="Google Shape;1714;p66"/>
          <p:cNvGrpSpPr/>
          <p:nvPr/>
        </p:nvGrpSpPr>
        <p:grpSpPr>
          <a:xfrm>
            <a:off x="2701783" y="2967219"/>
            <a:ext cx="450600" cy="145800"/>
            <a:chOff x="705975" y="2212050"/>
            <a:chExt cx="450600" cy="145800"/>
          </a:xfrm>
        </p:grpSpPr>
        <p:sp>
          <p:nvSpPr>
            <p:cNvPr id="1715" name="Google Shape;1715;p66"/>
            <p:cNvSpPr/>
            <p:nvPr/>
          </p:nvSpPr>
          <p:spPr>
            <a:xfrm>
              <a:off x="7059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6"/>
            <p:cNvSpPr/>
            <p:nvPr/>
          </p:nvSpPr>
          <p:spPr>
            <a:xfrm>
              <a:off x="8583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66"/>
            <p:cNvSpPr/>
            <p:nvPr/>
          </p:nvSpPr>
          <p:spPr>
            <a:xfrm>
              <a:off x="1010775" y="2212050"/>
              <a:ext cx="145800" cy="145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8" name="Google Shape;1718;p66"/>
          <p:cNvGrpSpPr/>
          <p:nvPr/>
        </p:nvGrpSpPr>
        <p:grpSpPr>
          <a:xfrm>
            <a:off x="2365203" y="3040119"/>
            <a:ext cx="929527" cy="834732"/>
            <a:chOff x="2517603" y="3040119"/>
            <a:chExt cx="929527" cy="834732"/>
          </a:xfrm>
        </p:grpSpPr>
        <p:sp>
          <p:nvSpPr>
            <p:cNvPr id="1719" name="Google Shape;1719;p66"/>
            <p:cNvSpPr/>
            <p:nvPr/>
          </p:nvSpPr>
          <p:spPr>
            <a:xfrm>
              <a:off x="2711830" y="33270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20" name="Google Shape;1720;p66"/>
            <p:cNvCxnSpPr/>
            <p:nvPr/>
          </p:nvCxnSpPr>
          <p:spPr>
            <a:xfrm rot="10800000">
              <a:off x="3079483" y="36537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21" name="Google Shape;1721;p66"/>
            <p:cNvCxnSpPr/>
            <p:nvPr/>
          </p:nvCxnSpPr>
          <p:spPr>
            <a:xfrm rot="10800000">
              <a:off x="3079483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22" name="Google Shape;1722;p66"/>
            <p:cNvCxnSpPr>
              <a:stCxn id="1708" idx="3"/>
              <a:endCxn id="1719" idx="1"/>
            </p:cNvCxnSpPr>
            <p:nvPr/>
          </p:nvCxnSpPr>
          <p:spPr>
            <a:xfrm>
              <a:off x="2517603" y="3040119"/>
              <a:ext cx="194100" cy="448200"/>
            </a:xfrm>
            <a:prstGeom prst="bentConnector3">
              <a:avLst>
                <a:gd fmla="val 5003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23" name="Google Shape;1723;p66"/>
          <p:cNvGrpSpPr/>
          <p:nvPr/>
        </p:nvGrpSpPr>
        <p:grpSpPr>
          <a:xfrm>
            <a:off x="414098" y="3411719"/>
            <a:ext cx="596100" cy="145800"/>
            <a:chOff x="1709498" y="3189789"/>
            <a:chExt cx="596100" cy="145800"/>
          </a:xfrm>
        </p:grpSpPr>
        <p:grpSp>
          <p:nvGrpSpPr>
            <p:cNvPr id="1724" name="Google Shape;1724;p66"/>
            <p:cNvGrpSpPr/>
            <p:nvPr/>
          </p:nvGrpSpPr>
          <p:grpSpPr>
            <a:xfrm>
              <a:off x="1709498" y="3189789"/>
              <a:ext cx="450600" cy="145800"/>
              <a:chOff x="705975" y="2364450"/>
              <a:chExt cx="450600" cy="145800"/>
            </a:xfrm>
          </p:grpSpPr>
          <p:sp>
            <p:nvSpPr>
              <p:cNvPr id="1725" name="Google Shape;1725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28" name="Google Shape;1728;p66"/>
            <p:cNvCxnSpPr>
              <a:stCxn id="1727" idx="3"/>
              <a:endCxn id="1702" idx="1"/>
            </p:cNvCxnSpPr>
            <p:nvPr/>
          </p:nvCxnSpPr>
          <p:spPr>
            <a:xfrm>
              <a:off x="2160098" y="3262689"/>
              <a:ext cx="145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29" name="Google Shape;1729;p66"/>
          <p:cNvGrpSpPr/>
          <p:nvPr/>
        </p:nvGrpSpPr>
        <p:grpSpPr>
          <a:xfrm>
            <a:off x="3152383" y="2967219"/>
            <a:ext cx="917451" cy="907632"/>
            <a:chOff x="7648183" y="2738619"/>
            <a:chExt cx="917451" cy="907632"/>
          </a:xfrm>
        </p:grpSpPr>
        <p:grpSp>
          <p:nvGrpSpPr>
            <p:cNvPr id="1730" name="Google Shape;1730;p66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731" name="Google Shape;1731;p6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6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6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4" name="Google Shape;1734;p66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35" name="Google Shape;1735;p66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6" name="Google Shape;1736;p66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7" name="Google Shape;1737;p66"/>
            <p:cNvCxnSpPr>
              <a:stCxn id="1717" idx="3"/>
              <a:endCxn id="1734" idx="1"/>
            </p:cNvCxnSpPr>
            <p:nvPr/>
          </p:nvCxnSpPr>
          <p:spPr>
            <a:xfrm>
              <a:off x="7648183" y="2811519"/>
              <a:ext cx="182100" cy="4482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38" name="Google Shape;1738;p66"/>
          <p:cNvGrpSpPr/>
          <p:nvPr/>
        </p:nvGrpSpPr>
        <p:grpSpPr>
          <a:xfrm>
            <a:off x="5340000" y="896496"/>
            <a:ext cx="735300" cy="1102179"/>
            <a:chOff x="4707100" y="814471"/>
            <a:chExt cx="735300" cy="1102179"/>
          </a:xfrm>
        </p:grpSpPr>
        <p:sp>
          <p:nvSpPr>
            <p:cNvPr id="1739" name="Google Shape;1739;p66"/>
            <p:cNvSpPr txBox="1"/>
            <p:nvPr/>
          </p:nvSpPr>
          <p:spPr>
            <a:xfrm>
              <a:off x="4741652" y="1110871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40" name="Google Shape;1740;p66"/>
            <p:cNvSpPr txBox="1"/>
            <p:nvPr/>
          </p:nvSpPr>
          <p:spPr>
            <a:xfrm>
              <a:off x="4744279" y="814471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41" name="Google Shape;1741;p66"/>
            <p:cNvSpPr/>
            <p:nvPr/>
          </p:nvSpPr>
          <p:spPr>
            <a:xfrm>
              <a:off x="4707100" y="1594150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42" name="Google Shape;1742;p66"/>
          <p:cNvSpPr txBox="1"/>
          <p:nvPr/>
        </p:nvSpPr>
        <p:spPr>
          <a:xfrm>
            <a:off x="5334568" y="3925931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&lt;S&gt;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3" name="Google Shape;1743;p66"/>
          <p:cNvSpPr txBox="1"/>
          <p:nvPr/>
        </p:nvSpPr>
        <p:spPr>
          <a:xfrm>
            <a:off x="5338046" y="3629531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4" name="Google Shape;1744;p66"/>
          <p:cNvGrpSpPr/>
          <p:nvPr/>
        </p:nvGrpSpPr>
        <p:grpSpPr>
          <a:xfrm>
            <a:off x="5340000" y="2745176"/>
            <a:ext cx="3173700" cy="906524"/>
            <a:chOff x="4707100" y="2739351"/>
            <a:chExt cx="3173700" cy="906524"/>
          </a:xfrm>
        </p:grpSpPr>
        <p:cxnSp>
          <p:nvCxnSpPr>
            <p:cNvPr id="1745" name="Google Shape;1745;p66"/>
            <p:cNvCxnSpPr/>
            <p:nvPr/>
          </p:nvCxnSpPr>
          <p:spPr>
            <a:xfrm rot="10800000">
              <a:off x="5072390" y="27393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746" name="Google Shape;1746;p66"/>
            <p:cNvGrpSpPr/>
            <p:nvPr/>
          </p:nvGrpSpPr>
          <p:grpSpPr>
            <a:xfrm>
              <a:off x="4847098" y="2965851"/>
              <a:ext cx="450600" cy="145800"/>
              <a:chOff x="705975" y="2364450"/>
              <a:chExt cx="450600" cy="145800"/>
            </a:xfrm>
          </p:grpSpPr>
          <p:sp>
            <p:nvSpPr>
              <p:cNvPr id="1747" name="Google Shape;1747;p66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66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66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50" name="Google Shape;1750;p66"/>
            <p:cNvCxnSpPr/>
            <p:nvPr/>
          </p:nvCxnSpPr>
          <p:spPr>
            <a:xfrm rot="10800000">
              <a:off x="5073788" y="31077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51" name="Google Shape;1751;p66"/>
            <p:cNvSpPr/>
            <p:nvPr/>
          </p:nvSpPr>
          <p:spPr>
            <a:xfrm>
              <a:off x="4707100" y="3323375"/>
              <a:ext cx="31737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Embedding Layer 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r>
                <a:rPr baseline="-25000" i="1" lang="en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i="1" lang="en">
                  <a:latin typeface="Helvetica Neue"/>
                  <a:ea typeface="Helvetica Neue"/>
                  <a:cs typeface="Helvetica Neue"/>
                  <a:sym typeface="Helvetica Neue"/>
                </a:rPr>
                <a:t>(t)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52" name="Google Shape;1752;p66"/>
          <p:cNvSpPr txBox="1"/>
          <p:nvPr/>
        </p:nvSpPr>
        <p:spPr>
          <a:xfrm>
            <a:off x="4166584" y="4726975"/>
            <a:ext cx="690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&lt;E&gt;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3" name="Google Shape;1753;p66"/>
          <p:cNvSpPr txBox="1"/>
          <p:nvPr/>
        </p:nvSpPr>
        <p:spPr>
          <a:xfrm>
            <a:off x="4170893" y="4430575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998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54" name="Google Shape;1754;p66"/>
          <p:cNvGrpSpPr/>
          <p:nvPr/>
        </p:nvGrpSpPr>
        <p:grpSpPr>
          <a:xfrm>
            <a:off x="4255898" y="3874851"/>
            <a:ext cx="450600" cy="145800"/>
            <a:chOff x="705975" y="2364450"/>
            <a:chExt cx="450600" cy="145800"/>
          </a:xfrm>
        </p:grpSpPr>
        <p:sp>
          <p:nvSpPr>
            <p:cNvPr id="1755" name="Google Shape;1755;p66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66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66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66"/>
          <p:cNvGrpSpPr/>
          <p:nvPr/>
        </p:nvGrpSpPr>
        <p:grpSpPr>
          <a:xfrm>
            <a:off x="3927488" y="2967219"/>
            <a:ext cx="921822" cy="907632"/>
            <a:chOff x="7643813" y="2738619"/>
            <a:chExt cx="921822" cy="907632"/>
          </a:xfrm>
        </p:grpSpPr>
        <p:grpSp>
          <p:nvGrpSpPr>
            <p:cNvPr id="1759" name="Google Shape;1759;p66"/>
            <p:cNvGrpSpPr/>
            <p:nvPr/>
          </p:nvGrpSpPr>
          <p:grpSpPr>
            <a:xfrm>
              <a:off x="7972688" y="2738619"/>
              <a:ext cx="450600" cy="145800"/>
              <a:chOff x="705975" y="2212050"/>
              <a:chExt cx="450600" cy="145800"/>
            </a:xfrm>
          </p:grpSpPr>
          <p:sp>
            <p:nvSpPr>
              <p:cNvPr id="1760" name="Google Shape;1760;p6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6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6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3" name="Google Shape;1763;p66"/>
            <p:cNvSpPr/>
            <p:nvPr/>
          </p:nvSpPr>
          <p:spPr>
            <a:xfrm>
              <a:off x="7830334" y="30984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64" name="Google Shape;1764;p66"/>
            <p:cNvCxnSpPr/>
            <p:nvPr/>
          </p:nvCxnSpPr>
          <p:spPr>
            <a:xfrm rot="10800000">
              <a:off x="8197988" y="3425151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65" name="Google Shape;1765;p66"/>
            <p:cNvCxnSpPr/>
            <p:nvPr/>
          </p:nvCxnSpPr>
          <p:spPr>
            <a:xfrm rot="10800000">
              <a:off x="8197988" y="28791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66" name="Google Shape;1766;p66"/>
            <p:cNvCxnSpPr>
              <a:stCxn id="1733" idx="3"/>
              <a:endCxn id="1763" idx="1"/>
            </p:cNvCxnSpPr>
            <p:nvPr/>
          </p:nvCxnSpPr>
          <p:spPr>
            <a:xfrm>
              <a:off x="7643813" y="2811519"/>
              <a:ext cx="186600" cy="4482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67" name="Google Shape;1767;p66"/>
          <p:cNvGrpSpPr/>
          <p:nvPr/>
        </p:nvGrpSpPr>
        <p:grpSpPr>
          <a:xfrm>
            <a:off x="6010136" y="1550126"/>
            <a:ext cx="3223314" cy="947685"/>
            <a:chOff x="6010136" y="1550126"/>
            <a:chExt cx="3223314" cy="947685"/>
          </a:xfrm>
        </p:grpSpPr>
        <p:sp>
          <p:nvSpPr>
            <p:cNvPr id="1768" name="Google Shape;1768;p66"/>
            <p:cNvSpPr txBox="1"/>
            <p:nvPr/>
          </p:nvSpPr>
          <p:spPr>
            <a:xfrm>
              <a:off x="6010136" y="1550126"/>
              <a:ext cx="310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   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i=1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…L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h</a:t>
              </a:r>
              <a:r>
                <a:rPr baseline="-25000"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exp(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</a:t>
              </a: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69" name="Google Shape;1769;p66"/>
            <p:cNvSpPr txBox="1"/>
            <p:nvPr/>
          </p:nvSpPr>
          <p:spPr>
            <a:xfrm>
              <a:off x="6578450" y="1974611"/>
              <a:ext cx="265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[Σ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j=1…L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exp(a(h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ej</a:t>
              </a:r>
              <a:r>
                <a:rPr lang="en" sz="2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))]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70" name="Google Shape;1770;p66"/>
            <p:cNvCxnSpPr/>
            <p:nvPr/>
          </p:nvCxnSpPr>
          <p:spPr>
            <a:xfrm>
              <a:off x="6897525" y="2068600"/>
              <a:ext cx="200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71" name="Google Shape;1771;p66"/>
          <p:cNvSpPr txBox="1"/>
          <p:nvPr/>
        </p:nvSpPr>
        <p:spPr>
          <a:xfrm>
            <a:off x="3500200" y="2040300"/>
            <a:ext cx="135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Init decoder D hidden state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i="1" lang="en" sz="1000">
                <a:latin typeface="Helvetica Neue"/>
                <a:ea typeface="Helvetica Neue"/>
                <a:cs typeface="Helvetica Neue"/>
                <a:sym typeface="Helvetica Neue"/>
              </a:rPr>
              <a:t>d1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=h</a:t>
            </a:r>
            <a:r>
              <a:rPr baseline="-25000" i="1" lang="en" sz="1000"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endParaRPr baseline="-25000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2" name="Google Shape;1772;p66"/>
          <p:cNvSpPr/>
          <p:nvPr/>
        </p:nvSpPr>
        <p:spPr>
          <a:xfrm>
            <a:off x="42607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66"/>
          <p:cNvSpPr/>
          <p:nvPr/>
        </p:nvSpPr>
        <p:spPr>
          <a:xfrm>
            <a:off x="44131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66"/>
          <p:cNvSpPr/>
          <p:nvPr/>
        </p:nvSpPr>
        <p:spPr>
          <a:xfrm>
            <a:off x="4565590" y="2515844"/>
            <a:ext cx="145800" cy="145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5" name="Google Shape;1775;p66"/>
          <p:cNvCxnSpPr>
            <a:endCxn id="1773" idx="2"/>
          </p:cNvCxnSpPr>
          <p:nvPr/>
        </p:nvCxnSpPr>
        <p:spPr>
          <a:xfrm rot="10800000">
            <a:off x="4486090" y="2661644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76" name="Google Shape;1776;p66"/>
          <p:cNvGrpSpPr/>
          <p:nvPr/>
        </p:nvGrpSpPr>
        <p:grpSpPr>
          <a:xfrm>
            <a:off x="4711380" y="1606041"/>
            <a:ext cx="3784200" cy="982800"/>
            <a:chOff x="4330380" y="1606041"/>
            <a:chExt cx="3784200" cy="982800"/>
          </a:xfrm>
        </p:grpSpPr>
        <p:sp>
          <p:nvSpPr>
            <p:cNvPr id="1777" name="Google Shape;1777;p66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78" name="Google Shape;1778;p66"/>
            <p:cNvCxnSpPr>
              <a:stCxn id="1777" idx="2"/>
              <a:endCxn id="1774" idx="3"/>
            </p:cNvCxnSpPr>
            <p:nvPr/>
          </p:nvCxnSpPr>
          <p:spPr>
            <a:xfrm flipH="1">
              <a:off x="4330380" y="1855341"/>
              <a:ext cx="3285600" cy="733500"/>
            </a:xfrm>
            <a:prstGeom prst="straightConnector1">
              <a:avLst/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79" name="Google Shape;1779;p66"/>
          <p:cNvGrpSpPr/>
          <p:nvPr/>
        </p:nvGrpSpPr>
        <p:grpSpPr>
          <a:xfrm>
            <a:off x="1530443" y="1606041"/>
            <a:ext cx="7365900" cy="1361100"/>
            <a:chOff x="748680" y="1606041"/>
            <a:chExt cx="7365900" cy="1361100"/>
          </a:xfrm>
        </p:grpSpPr>
        <p:sp>
          <p:nvSpPr>
            <p:cNvPr id="1780" name="Google Shape;1780;p66"/>
            <p:cNvSpPr/>
            <p:nvPr/>
          </p:nvSpPr>
          <p:spPr>
            <a:xfrm>
              <a:off x="7615980" y="1606041"/>
              <a:ext cx="498600" cy="498600"/>
            </a:xfrm>
            <a:prstGeom prst="ellipse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81" name="Google Shape;1781;p66"/>
            <p:cNvCxnSpPr>
              <a:stCxn id="1780" idx="2"/>
              <a:endCxn id="1700" idx="0"/>
            </p:cNvCxnSpPr>
            <p:nvPr/>
          </p:nvCxnSpPr>
          <p:spPr>
            <a:xfrm flipH="1">
              <a:off x="748680" y="1855341"/>
              <a:ext cx="6867300" cy="11118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82" name="Google Shape;1782;p66"/>
          <p:cNvGrpSpPr/>
          <p:nvPr/>
        </p:nvGrpSpPr>
        <p:grpSpPr>
          <a:xfrm>
            <a:off x="1152600" y="1682250"/>
            <a:ext cx="6383850" cy="1241000"/>
            <a:chOff x="771600" y="1682250"/>
            <a:chExt cx="6383850" cy="1241000"/>
          </a:xfrm>
        </p:grpSpPr>
        <p:sp>
          <p:nvSpPr>
            <p:cNvPr id="1783" name="Google Shape;1783;p66"/>
            <p:cNvSpPr/>
            <p:nvPr/>
          </p:nvSpPr>
          <p:spPr>
            <a:xfrm>
              <a:off x="6492750" y="1682250"/>
              <a:ext cx="662700" cy="4221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84" name="Google Shape;1784;p66"/>
            <p:cNvSpPr/>
            <p:nvPr/>
          </p:nvSpPr>
          <p:spPr>
            <a:xfrm>
              <a:off x="771600" y="2156150"/>
              <a:ext cx="3679800" cy="767100"/>
            </a:xfrm>
            <a:prstGeom prst="triangle">
              <a:avLst>
                <a:gd fmla="val 49622" name="adj"/>
              </a:avLst>
            </a:prstGeom>
            <a:solidFill>
              <a:srgbClr val="F81111">
                <a:alpha val="1964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85" name="Google Shape;1785;p66"/>
            <p:cNvCxnSpPr>
              <a:stCxn id="1783" idx="2"/>
              <a:endCxn id="1784" idx="0"/>
            </p:cNvCxnSpPr>
            <p:nvPr/>
          </p:nvCxnSpPr>
          <p:spPr>
            <a:xfrm flipH="1">
              <a:off x="2597550" y="1893300"/>
              <a:ext cx="3895200" cy="26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86" name="Google Shape;1786;p66"/>
          <p:cNvGrpSpPr/>
          <p:nvPr/>
        </p:nvGrpSpPr>
        <p:grpSpPr>
          <a:xfrm>
            <a:off x="7097000" y="785633"/>
            <a:ext cx="1308600" cy="708661"/>
            <a:chOff x="7097000" y="785633"/>
            <a:chExt cx="1308600" cy="708661"/>
          </a:xfrm>
        </p:grpSpPr>
        <p:sp>
          <p:nvSpPr>
            <p:cNvPr id="1787" name="Google Shape;1787;p66"/>
            <p:cNvSpPr/>
            <p:nvPr/>
          </p:nvSpPr>
          <p:spPr>
            <a:xfrm>
              <a:off x="7097000" y="984100"/>
              <a:ext cx="13086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a=FC(h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d1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,h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ei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788" name="Google Shape;1788;p66"/>
            <p:cNvGrpSpPr/>
            <p:nvPr/>
          </p:nvGrpSpPr>
          <p:grpSpPr>
            <a:xfrm>
              <a:off x="7208052" y="1348494"/>
              <a:ext cx="450600" cy="145800"/>
              <a:chOff x="705975" y="2212050"/>
              <a:chExt cx="450600" cy="145800"/>
            </a:xfrm>
          </p:grpSpPr>
          <p:sp>
            <p:nvSpPr>
              <p:cNvPr id="1789" name="Google Shape;1789;p6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6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6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2" name="Google Shape;1792;p66"/>
            <p:cNvSpPr/>
            <p:nvPr/>
          </p:nvSpPr>
          <p:spPr>
            <a:xfrm>
              <a:off x="7678402" y="785633"/>
              <a:ext cx="145800" cy="145800"/>
            </a:xfrm>
            <a:prstGeom prst="rect">
              <a:avLst/>
            </a:prstGeom>
            <a:solidFill>
              <a:srgbClr val="BF9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3" name="Google Shape;1793;p66"/>
            <p:cNvGrpSpPr/>
            <p:nvPr/>
          </p:nvGrpSpPr>
          <p:grpSpPr>
            <a:xfrm>
              <a:off x="7843928" y="1348494"/>
              <a:ext cx="450600" cy="145800"/>
              <a:chOff x="705975" y="2212050"/>
              <a:chExt cx="450600" cy="145800"/>
            </a:xfrm>
          </p:grpSpPr>
          <p:sp>
            <p:nvSpPr>
              <p:cNvPr id="1794" name="Google Shape;1794;p6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6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6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7" name="Google Shape;1797;p66"/>
          <p:cNvSpPr txBox="1"/>
          <p:nvPr/>
        </p:nvSpPr>
        <p:spPr>
          <a:xfrm>
            <a:off x="7773708" y="559525"/>
            <a:ext cx="55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∈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8" name="Google Shape;1798;p66"/>
          <p:cNvSpPr/>
          <p:nvPr/>
        </p:nvSpPr>
        <p:spPr>
          <a:xfrm>
            <a:off x="5337637" y="2418485"/>
            <a:ext cx="735300" cy="3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99" name="Google Shape;1799;p66"/>
          <p:cNvGrpSpPr/>
          <p:nvPr/>
        </p:nvGrpSpPr>
        <p:grpSpPr>
          <a:xfrm>
            <a:off x="5337637" y="2058644"/>
            <a:ext cx="735300" cy="682341"/>
            <a:chOff x="4704737" y="2052819"/>
            <a:chExt cx="735300" cy="682341"/>
          </a:xfrm>
        </p:grpSpPr>
        <p:grpSp>
          <p:nvGrpSpPr>
            <p:cNvPr id="1800" name="Google Shape;1800;p66"/>
            <p:cNvGrpSpPr/>
            <p:nvPr/>
          </p:nvGrpSpPr>
          <p:grpSpPr>
            <a:xfrm>
              <a:off x="4847090" y="2052819"/>
              <a:ext cx="450600" cy="145800"/>
              <a:chOff x="705975" y="2212050"/>
              <a:chExt cx="450600" cy="145800"/>
            </a:xfrm>
          </p:grpSpPr>
          <p:sp>
            <p:nvSpPr>
              <p:cNvPr id="1801" name="Google Shape;1801;p6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6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6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4" name="Google Shape;1804;p66"/>
            <p:cNvSpPr/>
            <p:nvPr/>
          </p:nvSpPr>
          <p:spPr>
            <a:xfrm>
              <a:off x="4704737" y="2412660"/>
              <a:ext cx="735300" cy="3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05" name="Google Shape;1805;p66"/>
            <p:cNvCxnSpPr/>
            <p:nvPr/>
          </p:nvCxnSpPr>
          <p:spPr>
            <a:xfrm rot="10800000">
              <a:off x="5072390" y="2193313"/>
              <a:ext cx="0" cy="22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806" name="Google Shape;1806;p66"/>
          <p:cNvCxnSpPr>
            <a:stCxn id="1774" idx="3"/>
            <a:endCxn id="1804" idx="1"/>
          </p:cNvCxnSpPr>
          <p:nvPr/>
        </p:nvCxnSpPr>
        <p:spPr>
          <a:xfrm flipH="1" rot="10800000">
            <a:off x="4711390" y="2579744"/>
            <a:ext cx="626100" cy="9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7" name="Google Shape;1807;p66"/>
          <p:cNvSpPr/>
          <p:nvPr/>
        </p:nvSpPr>
        <p:spPr>
          <a:xfrm>
            <a:off x="6351675" y="527100"/>
            <a:ext cx="2792400" cy="20058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Recent High-Profile Deep Learning Technologies?</a:t>
            </a:r>
            <a:endParaRPr/>
          </a:p>
        </p:txBody>
      </p:sp>
      <p:sp>
        <p:nvSpPr>
          <p:cNvPr id="1813" name="Google Shape;1813;p67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https://openai.com/blog/chatgpt/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;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https://huggingface.co/spaces/stabilityai/stable-diffusion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4" name="Google Shape;1814;p6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25" y="1017725"/>
            <a:ext cx="3792073" cy="375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6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073" y="1017725"/>
            <a:ext cx="4513702" cy="2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67"/>
          <p:cNvSpPr/>
          <p:nvPr/>
        </p:nvSpPr>
        <p:spPr>
          <a:xfrm rot="-366591">
            <a:off x="2327476" y="1372305"/>
            <a:ext cx="1944847" cy="55939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ChatGPT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7" name="Google Shape;1817;p67"/>
          <p:cNvSpPr/>
          <p:nvPr/>
        </p:nvSpPr>
        <p:spPr>
          <a:xfrm rot="-366701">
            <a:off x="6531201" y="1184131"/>
            <a:ext cx="2392297" cy="559395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Stable Diffusion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1823" name="Google Shape;1823;p68"/>
          <p:cNvSpPr txBox="1"/>
          <p:nvPr>
            <p:ph idx="1" type="body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Transformer </a:t>
            </a:r>
            <a:r>
              <a:rPr i="1" lang="en"/>
              <a:t>T</a:t>
            </a:r>
            <a:r>
              <a:rPr lang="en"/>
              <a:t> </a:t>
            </a:r>
            <a:r>
              <a:rPr i="1" lang="en"/>
              <a:t>: S</a:t>
            </a:r>
            <a:r>
              <a:rPr baseline="-25000" i="1" lang="en"/>
              <a:t>a</a:t>
            </a:r>
            <a:r>
              <a:rPr i="1" lang="en"/>
              <a:t> </a:t>
            </a:r>
            <a:r>
              <a:rPr lang="en" sz="2250"/>
              <a:t>⟶ </a:t>
            </a:r>
            <a:r>
              <a:rPr i="1" lang="en" sz="2250"/>
              <a:t>S</a:t>
            </a:r>
            <a:r>
              <a:rPr baseline="-25000" i="1" lang="en" sz="2250"/>
              <a:t>b</a:t>
            </a:r>
            <a:r>
              <a:rPr lang="en"/>
              <a:t> is a function from…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 set </a:t>
            </a:r>
            <a:r>
              <a:rPr i="1" lang="en"/>
              <a:t>a</a:t>
            </a:r>
            <a:r>
              <a:rPr lang="en"/>
              <a:t> in </a:t>
            </a:r>
            <a:r>
              <a:rPr i="1" lang="en"/>
              <a:t>S</a:t>
            </a:r>
            <a:r>
              <a:rPr baseline="-25000" i="1" lang="en"/>
              <a:t>a  </a:t>
            </a:r>
            <a:r>
              <a:rPr lang="en"/>
              <a:t>to a set </a:t>
            </a:r>
            <a:r>
              <a:rPr i="1" lang="en"/>
              <a:t>b</a:t>
            </a:r>
            <a:r>
              <a:rPr lang="en"/>
              <a:t> in </a:t>
            </a:r>
            <a:r>
              <a:rPr i="1" lang="en" sz="2250"/>
              <a:t>S</a:t>
            </a:r>
            <a:r>
              <a:rPr baseline="-25000" i="1" lang="en" sz="2250"/>
              <a:t>b</a:t>
            </a:r>
            <a:r>
              <a:rPr lang="en"/>
              <a:t>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Simple transformer consists of a single layer encoder </a:t>
            </a:r>
            <a:r>
              <a:rPr i="1" lang="en"/>
              <a:t>E</a:t>
            </a:r>
            <a:r>
              <a:rPr lang="en"/>
              <a:t> and a single layer decoder </a:t>
            </a:r>
            <a:r>
              <a:rPr i="1" lang="en"/>
              <a:t>D</a:t>
            </a:r>
            <a:r>
              <a:rPr lang="en"/>
              <a:t> with single-headed attention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1828;p69"/>
          <p:cNvGrpSpPr/>
          <p:nvPr/>
        </p:nvGrpSpPr>
        <p:grpSpPr>
          <a:xfrm>
            <a:off x="6196850" y="1893800"/>
            <a:ext cx="2902200" cy="2341800"/>
            <a:chOff x="6196850" y="1512800"/>
            <a:chExt cx="2902200" cy="2341800"/>
          </a:xfrm>
        </p:grpSpPr>
        <p:sp>
          <p:nvSpPr>
            <p:cNvPr id="1829" name="Google Shape;1829;p69"/>
            <p:cNvSpPr/>
            <p:nvPr/>
          </p:nvSpPr>
          <p:spPr>
            <a:xfrm>
              <a:off x="6196850" y="1512800"/>
              <a:ext cx="2902200" cy="2341800"/>
            </a:xfrm>
            <a:prstGeom prst="rect">
              <a:avLst/>
            </a:prstGeom>
            <a:solidFill>
              <a:srgbClr val="EE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0" name="Google Shape;1830;p69"/>
            <p:cNvGrpSpPr/>
            <p:nvPr/>
          </p:nvGrpSpPr>
          <p:grpSpPr>
            <a:xfrm>
              <a:off x="6362775" y="1723450"/>
              <a:ext cx="2606400" cy="1983437"/>
              <a:chOff x="6286575" y="2028250"/>
              <a:chExt cx="2606400" cy="1983437"/>
            </a:xfrm>
          </p:grpSpPr>
          <p:sp>
            <p:nvSpPr>
              <p:cNvPr id="1831" name="Google Shape;1831;p69"/>
              <p:cNvSpPr/>
              <p:nvPr/>
            </p:nvSpPr>
            <p:spPr>
              <a:xfrm>
                <a:off x="6286575" y="2942650"/>
                <a:ext cx="25884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Self Attention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32" name="Google Shape;1832;p69"/>
              <p:cNvSpPr/>
              <p:nvPr/>
            </p:nvSpPr>
            <p:spPr>
              <a:xfrm>
                <a:off x="62865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33" name="Google Shape;1833;p69"/>
              <p:cNvSpPr/>
              <p:nvPr/>
            </p:nvSpPr>
            <p:spPr>
              <a:xfrm>
                <a:off x="69723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34" name="Google Shape;1834;p69"/>
              <p:cNvSpPr/>
              <p:nvPr/>
            </p:nvSpPr>
            <p:spPr>
              <a:xfrm>
                <a:off x="76581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35" name="Google Shape;1835;p69"/>
              <p:cNvSpPr/>
              <p:nvPr/>
            </p:nvSpPr>
            <p:spPr>
              <a:xfrm>
                <a:off x="8343975" y="2028250"/>
                <a:ext cx="549000" cy="526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latin typeface="Helvetica Neue"/>
                    <a:ea typeface="Helvetica Neue"/>
                    <a:cs typeface="Helvetica Neue"/>
                    <a:sym typeface="Helvetica Neue"/>
                  </a:rPr>
                  <a:t>FF</a:t>
                </a:r>
                <a:endParaRPr sz="22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836" name="Google Shape;1836;p69"/>
              <p:cNvCxnSpPr/>
              <p:nvPr/>
            </p:nvCxnSpPr>
            <p:spPr>
              <a:xfrm rot="10800000">
                <a:off x="6553200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37" name="Google Shape;1837;p69"/>
              <p:cNvCxnSpPr/>
              <p:nvPr/>
            </p:nvCxnSpPr>
            <p:spPr>
              <a:xfrm rot="10800000">
                <a:off x="7261412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38" name="Google Shape;1838;p69"/>
              <p:cNvCxnSpPr/>
              <p:nvPr/>
            </p:nvCxnSpPr>
            <p:spPr>
              <a:xfrm rot="10800000">
                <a:off x="7958418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39" name="Google Shape;1839;p69"/>
              <p:cNvCxnSpPr/>
              <p:nvPr/>
            </p:nvCxnSpPr>
            <p:spPr>
              <a:xfrm rot="10800000">
                <a:off x="8630771" y="34694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40" name="Google Shape;1840;p69"/>
              <p:cNvCxnSpPr/>
              <p:nvPr/>
            </p:nvCxnSpPr>
            <p:spPr>
              <a:xfrm rot="10800000">
                <a:off x="6553200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41" name="Google Shape;1841;p69"/>
              <p:cNvCxnSpPr/>
              <p:nvPr/>
            </p:nvCxnSpPr>
            <p:spPr>
              <a:xfrm rot="10800000">
                <a:off x="7261412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42" name="Google Shape;1842;p69"/>
              <p:cNvCxnSpPr/>
              <p:nvPr/>
            </p:nvCxnSpPr>
            <p:spPr>
              <a:xfrm rot="10800000">
                <a:off x="7958418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43" name="Google Shape;1843;p69"/>
              <p:cNvCxnSpPr/>
              <p:nvPr/>
            </p:nvCxnSpPr>
            <p:spPr>
              <a:xfrm rot="10800000">
                <a:off x="8630771" y="2555050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844" name="Google Shape;1844;p69"/>
              <p:cNvGrpSpPr/>
              <p:nvPr/>
            </p:nvGrpSpPr>
            <p:grpSpPr>
              <a:xfrm>
                <a:off x="6469094" y="3865887"/>
                <a:ext cx="2279400" cy="145800"/>
                <a:chOff x="3432300" y="4072075"/>
                <a:chExt cx="2279400" cy="145800"/>
              </a:xfrm>
            </p:grpSpPr>
            <p:grpSp>
              <p:nvGrpSpPr>
                <p:cNvPr id="1845" name="Google Shape;1845;p69"/>
                <p:cNvGrpSpPr/>
                <p:nvPr/>
              </p:nvGrpSpPr>
              <p:grpSpPr>
                <a:xfrm>
                  <a:off x="34323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1846" name="Google Shape;1846;p6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7" name="Google Shape;1847;p6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8" name="Google Shape;1848;p6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49" name="Google Shape;1849;p69"/>
                <p:cNvGrpSpPr/>
                <p:nvPr/>
              </p:nvGrpSpPr>
              <p:grpSpPr>
                <a:xfrm>
                  <a:off x="40419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1850" name="Google Shape;1850;p6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1" name="Google Shape;1851;p6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2" name="Google Shape;1852;p6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3" name="Google Shape;1853;p69"/>
                <p:cNvGrpSpPr/>
                <p:nvPr/>
              </p:nvGrpSpPr>
              <p:grpSpPr>
                <a:xfrm>
                  <a:off x="46515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1854" name="Google Shape;1854;p6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5" name="Google Shape;1855;p6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6" name="Google Shape;1856;p6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7" name="Google Shape;1857;p69"/>
                <p:cNvGrpSpPr/>
                <p:nvPr/>
              </p:nvGrpSpPr>
              <p:grpSpPr>
                <a:xfrm>
                  <a:off x="5261100" y="4072075"/>
                  <a:ext cx="450600" cy="145800"/>
                  <a:chOff x="705975" y="2364450"/>
                  <a:chExt cx="450600" cy="145800"/>
                </a:xfrm>
              </p:grpSpPr>
              <p:sp>
                <p:nvSpPr>
                  <p:cNvPr id="1858" name="Google Shape;1858;p69"/>
                  <p:cNvSpPr/>
                  <p:nvPr/>
                </p:nvSpPr>
                <p:spPr>
                  <a:xfrm>
                    <a:off x="7059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9" name="Google Shape;1859;p69"/>
                  <p:cNvSpPr/>
                  <p:nvPr/>
                </p:nvSpPr>
                <p:spPr>
                  <a:xfrm>
                    <a:off x="8583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0" name="Google Shape;1860;p69"/>
                  <p:cNvSpPr/>
                  <p:nvPr/>
                </p:nvSpPr>
                <p:spPr>
                  <a:xfrm>
                    <a:off x="1010775" y="2364450"/>
                    <a:ext cx="145800" cy="145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1861" name="Google Shape;186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Transformers: Self-attention</a:t>
            </a:r>
            <a:endParaRPr/>
          </a:p>
        </p:txBody>
      </p:sp>
      <p:pic>
        <p:nvPicPr>
          <p:cNvPr id="1862" name="Google Shape;1862;p69"/>
          <p:cNvPicPr preferRelativeResize="0"/>
          <p:nvPr/>
        </p:nvPicPr>
        <p:blipFill rotWithShape="1">
          <a:blip r:embed="rId3">
            <a:alphaModFix/>
          </a:blip>
          <a:srcRect b="0" l="0" r="51585" t="37749"/>
          <a:stretch/>
        </p:blipFill>
        <p:spPr>
          <a:xfrm>
            <a:off x="1721925" y="1316075"/>
            <a:ext cx="1654099" cy="299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69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Attention Is All You Need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64" name="Google Shape;1864;p69"/>
          <p:cNvCxnSpPr>
            <a:endCxn id="1846" idx="1"/>
          </p:cNvCxnSpPr>
          <p:nvPr/>
        </p:nvCxnSpPr>
        <p:spPr>
          <a:xfrm>
            <a:off x="3248894" y="3483987"/>
            <a:ext cx="3296400" cy="53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p69"/>
          <p:cNvCxnSpPr>
            <a:endCxn id="1831" idx="1"/>
          </p:cNvCxnSpPr>
          <p:nvPr/>
        </p:nvCxnSpPr>
        <p:spPr>
          <a:xfrm>
            <a:off x="3255075" y="2504950"/>
            <a:ext cx="3107700" cy="77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6" name="Google Shape;1866;p69"/>
          <p:cNvCxnSpPr>
            <a:endCxn id="1846" idx="1"/>
          </p:cNvCxnSpPr>
          <p:nvPr/>
        </p:nvCxnSpPr>
        <p:spPr>
          <a:xfrm>
            <a:off x="2937194" y="3159987"/>
            <a:ext cx="3608100" cy="85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7" name="Google Shape;1867;p69"/>
          <p:cNvCxnSpPr>
            <a:endCxn id="1832" idx="1"/>
          </p:cNvCxnSpPr>
          <p:nvPr/>
        </p:nvCxnSpPr>
        <p:spPr>
          <a:xfrm>
            <a:off x="3242475" y="1742050"/>
            <a:ext cx="3120300" cy="62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70"/>
          <p:cNvSpPr/>
          <p:nvPr/>
        </p:nvSpPr>
        <p:spPr>
          <a:xfrm>
            <a:off x="358600" y="1017725"/>
            <a:ext cx="5917800" cy="3711000"/>
          </a:xfrm>
          <a:prstGeom prst="rect">
            <a:avLst/>
          </a:prstGeom>
          <a:solidFill>
            <a:srgbClr val="FA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70"/>
          <p:cNvSpPr/>
          <p:nvPr/>
        </p:nvSpPr>
        <p:spPr>
          <a:xfrm>
            <a:off x="35030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4" name="Google Shape;1874;p70"/>
          <p:cNvSpPr/>
          <p:nvPr/>
        </p:nvSpPr>
        <p:spPr>
          <a:xfrm>
            <a:off x="41888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5" name="Google Shape;1875;p70"/>
          <p:cNvSpPr/>
          <p:nvPr/>
        </p:nvSpPr>
        <p:spPr>
          <a:xfrm>
            <a:off x="48746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6" name="Google Shape;1876;p70"/>
          <p:cNvSpPr/>
          <p:nvPr/>
        </p:nvSpPr>
        <p:spPr>
          <a:xfrm>
            <a:off x="5560425" y="1248325"/>
            <a:ext cx="5490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FF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77" name="Google Shape;1877;p70"/>
          <p:cNvCxnSpPr/>
          <p:nvPr/>
        </p:nvCxnSpPr>
        <p:spPr>
          <a:xfrm rot="10800000">
            <a:off x="3769650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70"/>
          <p:cNvCxnSpPr/>
          <p:nvPr/>
        </p:nvCxnSpPr>
        <p:spPr>
          <a:xfrm rot="10800000">
            <a:off x="4477862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9" name="Google Shape;1879;p70"/>
          <p:cNvCxnSpPr/>
          <p:nvPr/>
        </p:nvCxnSpPr>
        <p:spPr>
          <a:xfrm rot="10800000">
            <a:off x="5174868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0" name="Google Shape;1880;p70"/>
          <p:cNvCxnSpPr/>
          <p:nvPr/>
        </p:nvCxnSpPr>
        <p:spPr>
          <a:xfrm rot="10800000">
            <a:off x="5847221" y="26895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81" name="Google Shape;1881;p70"/>
          <p:cNvGrpSpPr/>
          <p:nvPr/>
        </p:nvGrpSpPr>
        <p:grpSpPr>
          <a:xfrm>
            <a:off x="3685544" y="3085962"/>
            <a:ext cx="2279400" cy="145800"/>
            <a:chOff x="3432300" y="4072075"/>
            <a:chExt cx="2279400" cy="145800"/>
          </a:xfrm>
        </p:grpSpPr>
        <p:grpSp>
          <p:nvGrpSpPr>
            <p:cNvPr id="1882" name="Google Shape;1882;p70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1883" name="Google Shape;1883;p7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7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7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6" name="Google Shape;1886;p70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1887" name="Google Shape;1887;p7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7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7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0" name="Google Shape;1890;p70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1891" name="Google Shape;1891;p7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7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7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4" name="Google Shape;1894;p70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1895" name="Google Shape;1895;p7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7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7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98" name="Google Shape;1898;p70"/>
          <p:cNvSpPr/>
          <p:nvPr/>
        </p:nvSpPr>
        <p:spPr>
          <a:xfrm>
            <a:off x="3503025" y="2162725"/>
            <a:ext cx="2588400" cy="5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Enc-Dec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99" name="Google Shape;1899;p70"/>
          <p:cNvCxnSpPr/>
          <p:nvPr/>
        </p:nvCxnSpPr>
        <p:spPr>
          <a:xfrm rot="10800000">
            <a:off x="3769650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0" name="Google Shape;1900;p70"/>
          <p:cNvCxnSpPr/>
          <p:nvPr/>
        </p:nvCxnSpPr>
        <p:spPr>
          <a:xfrm rot="10800000">
            <a:off x="4477862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1" name="Google Shape;1901;p70"/>
          <p:cNvCxnSpPr/>
          <p:nvPr/>
        </p:nvCxnSpPr>
        <p:spPr>
          <a:xfrm rot="10800000">
            <a:off x="5174868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2" name="Google Shape;1902;p70"/>
          <p:cNvCxnSpPr/>
          <p:nvPr/>
        </p:nvCxnSpPr>
        <p:spPr>
          <a:xfrm rot="10800000">
            <a:off x="5847221" y="17751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3" name="Google Shape;190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70"/>
          <p:cNvSpPr/>
          <p:nvPr/>
        </p:nvSpPr>
        <p:spPr>
          <a:xfrm>
            <a:off x="557150" y="3381925"/>
            <a:ext cx="2588400" cy="5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Self Attention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05" name="Google Shape;1905;p70"/>
          <p:cNvCxnSpPr/>
          <p:nvPr/>
        </p:nvCxnSpPr>
        <p:spPr>
          <a:xfrm flipH="1" rot="10800000">
            <a:off x="823775" y="2711725"/>
            <a:ext cx="29415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6" name="Google Shape;1906;p70"/>
          <p:cNvCxnSpPr/>
          <p:nvPr/>
        </p:nvCxnSpPr>
        <p:spPr>
          <a:xfrm flipH="1" rot="10800000">
            <a:off x="1531987" y="2723125"/>
            <a:ext cx="2950500" cy="65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70"/>
          <p:cNvCxnSpPr/>
          <p:nvPr/>
        </p:nvCxnSpPr>
        <p:spPr>
          <a:xfrm flipH="1" rot="10800000">
            <a:off x="2228993" y="2700625"/>
            <a:ext cx="2937000" cy="67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8" name="Google Shape;1908;p70"/>
          <p:cNvCxnSpPr/>
          <p:nvPr/>
        </p:nvCxnSpPr>
        <p:spPr>
          <a:xfrm flipH="1" rot="10800000">
            <a:off x="2901346" y="2711725"/>
            <a:ext cx="2948100" cy="6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9" name="Google Shape;1909;p70"/>
          <p:cNvCxnSpPr/>
          <p:nvPr/>
        </p:nvCxnSpPr>
        <p:spPr>
          <a:xfrm rot="10800000">
            <a:off x="823775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0" name="Google Shape;1910;p70"/>
          <p:cNvCxnSpPr/>
          <p:nvPr/>
        </p:nvCxnSpPr>
        <p:spPr>
          <a:xfrm rot="10800000">
            <a:off x="1531987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1" name="Google Shape;1911;p70"/>
          <p:cNvCxnSpPr/>
          <p:nvPr/>
        </p:nvCxnSpPr>
        <p:spPr>
          <a:xfrm rot="10800000">
            <a:off x="2228993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70"/>
          <p:cNvCxnSpPr/>
          <p:nvPr/>
        </p:nvCxnSpPr>
        <p:spPr>
          <a:xfrm rot="10800000">
            <a:off x="2901346" y="3908725"/>
            <a:ext cx="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13" name="Google Shape;1913;p70"/>
          <p:cNvGrpSpPr/>
          <p:nvPr/>
        </p:nvGrpSpPr>
        <p:grpSpPr>
          <a:xfrm>
            <a:off x="739669" y="4305162"/>
            <a:ext cx="2279400" cy="145800"/>
            <a:chOff x="3432300" y="4072075"/>
            <a:chExt cx="2279400" cy="145800"/>
          </a:xfrm>
        </p:grpSpPr>
        <p:grpSp>
          <p:nvGrpSpPr>
            <p:cNvPr id="1914" name="Google Shape;1914;p70"/>
            <p:cNvGrpSpPr/>
            <p:nvPr/>
          </p:nvGrpSpPr>
          <p:grpSpPr>
            <a:xfrm>
              <a:off x="3432300" y="4072075"/>
              <a:ext cx="450600" cy="145800"/>
              <a:chOff x="705975" y="2364450"/>
              <a:chExt cx="450600" cy="145800"/>
            </a:xfrm>
          </p:grpSpPr>
          <p:sp>
            <p:nvSpPr>
              <p:cNvPr id="1915" name="Google Shape;1915;p7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7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7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8" name="Google Shape;1918;p70"/>
            <p:cNvGrpSpPr/>
            <p:nvPr/>
          </p:nvGrpSpPr>
          <p:grpSpPr>
            <a:xfrm>
              <a:off x="4041900" y="4072075"/>
              <a:ext cx="450600" cy="145800"/>
              <a:chOff x="705975" y="2364450"/>
              <a:chExt cx="450600" cy="145800"/>
            </a:xfrm>
          </p:grpSpPr>
          <p:sp>
            <p:nvSpPr>
              <p:cNvPr id="1919" name="Google Shape;1919;p7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7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7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2" name="Google Shape;1922;p70"/>
            <p:cNvGrpSpPr/>
            <p:nvPr/>
          </p:nvGrpSpPr>
          <p:grpSpPr>
            <a:xfrm>
              <a:off x="4651500" y="4072075"/>
              <a:ext cx="450600" cy="145800"/>
              <a:chOff x="705975" y="2364450"/>
              <a:chExt cx="450600" cy="145800"/>
            </a:xfrm>
          </p:grpSpPr>
          <p:sp>
            <p:nvSpPr>
              <p:cNvPr id="1923" name="Google Shape;1923;p7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7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7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6" name="Google Shape;1926;p70"/>
            <p:cNvGrpSpPr/>
            <p:nvPr/>
          </p:nvGrpSpPr>
          <p:grpSpPr>
            <a:xfrm>
              <a:off x="5261100" y="4072075"/>
              <a:ext cx="450600" cy="145800"/>
              <a:chOff x="705975" y="2364450"/>
              <a:chExt cx="450600" cy="145800"/>
            </a:xfrm>
          </p:grpSpPr>
          <p:sp>
            <p:nvSpPr>
              <p:cNvPr id="1927" name="Google Shape;1927;p70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70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70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0" name="Google Shape;1930;p70"/>
          <p:cNvSpPr txBox="1"/>
          <p:nvPr/>
        </p:nvSpPr>
        <p:spPr>
          <a:xfrm>
            <a:off x="3732525" y="3090575"/>
            <a:ext cx="5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1" name="Google Shape;1931;p70"/>
          <p:cNvSpPr txBox="1"/>
          <p:nvPr/>
        </p:nvSpPr>
        <p:spPr>
          <a:xfrm>
            <a:off x="641951" y="2805950"/>
            <a:ext cx="6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aseline="-25000" lang="en" sz="2200">
                <a:latin typeface="Helvetica Neue"/>
                <a:ea typeface="Helvetica Neue"/>
                <a:cs typeface="Helvetica Neue"/>
                <a:sym typeface="Helvetica Neue"/>
              </a:rPr>
              <a:t>1,1</a:t>
            </a:r>
            <a:endParaRPr baseline="-25000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2" name="Google Shape;1932;p70"/>
          <p:cNvSpPr txBox="1"/>
          <p:nvPr/>
        </p:nvSpPr>
        <p:spPr>
          <a:xfrm>
            <a:off x="47086" y="2515613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1" baseline="-25000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3" name="Google Shape;1933;p70"/>
          <p:cNvSpPr txBox="1"/>
          <p:nvPr/>
        </p:nvSpPr>
        <p:spPr>
          <a:xfrm>
            <a:off x="1811586" y="1844088"/>
            <a:ext cx="239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Attention(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34" name="Google Shape;1934;p70"/>
          <p:cNvGrpSpPr/>
          <p:nvPr/>
        </p:nvGrpSpPr>
        <p:grpSpPr>
          <a:xfrm>
            <a:off x="3685539" y="1941287"/>
            <a:ext cx="450600" cy="145800"/>
            <a:chOff x="705975" y="2364450"/>
            <a:chExt cx="450600" cy="145800"/>
          </a:xfrm>
        </p:grpSpPr>
        <p:sp>
          <p:nvSpPr>
            <p:cNvPr id="1935" name="Google Shape;1935;p7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8" name="Google Shape;1938;p70"/>
          <p:cNvGrpSpPr/>
          <p:nvPr/>
        </p:nvGrpSpPr>
        <p:grpSpPr>
          <a:xfrm>
            <a:off x="4314526" y="1941287"/>
            <a:ext cx="450600" cy="145800"/>
            <a:chOff x="705975" y="2364450"/>
            <a:chExt cx="450600" cy="145800"/>
          </a:xfrm>
        </p:grpSpPr>
        <p:sp>
          <p:nvSpPr>
            <p:cNvPr id="1939" name="Google Shape;1939;p7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2" name="Google Shape;1942;p70"/>
          <p:cNvGrpSpPr/>
          <p:nvPr/>
        </p:nvGrpSpPr>
        <p:grpSpPr>
          <a:xfrm>
            <a:off x="4937226" y="1941287"/>
            <a:ext cx="450600" cy="145800"/>
            <a:chOff x="705975" y="2364450"/>
            <a:chExt cx="450600" cy="145800"/>
          </a:xfrm>
        </p:grpSpPr>
        <p:sp>
          <p:nvSpPr>
            <p:cNvPr id="1943" name="Google Shape;1943;p7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70"/>
          <p:cNvGrpSpPr/>
          <p:nvPr/>
        </p:nvGrpSpPr>
        <p:grpSpPr>
          <a:xfrm>
            <a:off x="5514339" y="1941287"/>
            <a:ext cx="450600" cy="145800"/>
            <a:chOff x="705975" y="2364450"/>
            <a:chExt cx="450600" cy="145800"/>
          </a:xfrm>
        </p:grpSpPr>
        <p:sp>
          <p:nvSpPr>
            <p:cNvPr id="1947" name="Google Shape;1947;p70"/>
            <p:cNvSpPr/>
            <p:nvPr/>
          </p:nvSpPr>
          <p:spPr>
            <a:xfrm>
              <a:off x="7059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0"/>
            <p:cNvSpPr/>
            <p:nvPr/>
          </p:nvSpPr>
          <p:spPr>
            <a:xfrm>
              <a:off x="8583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0"/>
            <p:cNvSpPr/>
            <p:nvPr/>
          </p:nvSpPr>
          <p:spPr>
            <a:xfrm>
              <a:off x="1010775" y="2364450"/>
              <a:ext cx="145800" cy="145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0" name="Google Shape;1950;p70"/>
          <p:cNvSpPr txBox="1"/>
          <p:nvPr/>
        </p:nvSpPr>
        <p:spPr>
          <a:xfrm>
            <a:off x="3379820" y="1592025"/>
            <a:ext cx="53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7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1" name="Google Shape;1951;p70"/>
          <p:cNvSpPr txBox="1"/>
          <p:nvPr/>
        </p:nvSpPr>
        <p:spPr>
          <a:xfrm>
            <a:off x="3989420" y="1592025"/>
            <a:ext cx="53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7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2" name="Google Shape;1952;p70"/>
          <p:cNvSpPr txBox="1"/>
          <p:nvPr/>
        </p:nvSpPr>
        <p:spPr>
          <a:xfrm>
            <a:off x="4675220" y="1592025"/>
            <a:ext cx="53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7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3" name="Google Shape;1953;p70"/>
          <p:cNvSpPr txBox="1"/>
          <p:nvPr/>
        </p:nvSpPr>
        <p:spPr>
          <a:xfrm>
            <a:off x="5361020" y="1592025"/>
            <a:ext cx="53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aseline="-25000" lang="en" sz="17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54" name="Google Shape;1954;p70"/>
          <p:cNvPicPr preferRelativeResize="0"/>
          <p:nvPr/>
        </p:nvPicPr>
        <p:blipFill rotWithShape="1">
          <a:blip r:embed="rId3">
            <a:alphaModFix/>
          </a:blip>
          <a:srcRect b="0" l="2450" r="3316" t="20653"/>
          <a:stretch/>
        </p:blipFill>
        <p:spPr>
          <a:xfrm>
            <a:off x="6312425" y="1017725"/>
            <a:ext cx="2779616" cy="329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70"/>
          <p:cNvSpPr/>
          <p:nvPr/>
        </p:nvSpPr>
        <p:spPr>
          <a:xfrm>
            <a:off x="25" y="4878472"/>
            <a:ext cx="9144000" cy="253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Attention Is All You Need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56" name="Google Shape;1956;p70"/>
          <p:cNvGrpSpPr/>
          <p:nvPr/>
        </p:nvGrpSpPr>
        <p:grpSpPr>
          <a:xfrm>
            <a:off x="3145425" y="2312725"/>
            <a:ext cx="5382000" cy="1332600"/>
            <a:chOff x="3145425" y="2312725"/>
            <a:chExt cx="5382000" cy="1332600"/>
          </a:xfrm>
        </p:grpSpPr>
        <p:sp>
          <p:nvSpPr>
            <p:cNvPr id="1957" name="Google Shape;1957;p70"/>
            <p:cNvSpPr/>
            <p:nvPr/>
          </p:nvSpPr>
          <p:spPr>
            <a:xfrm>
              <a:off x="7871025" y="2312725"/>
              <a:ext cx="656400" cy="6564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8" name="Google Shape;1958;p70"/>
            <p:cNvCxnSpPr>
              <a:stCxn id="1957" idx="2"/>
              <a:endCxn id="1904" idx="3"/>
            </p:cNvCxnSpPr>
            <p:nvPr/>
          </p:nvCxnSpPr>
          <p:spPr>
            <a:xfrm flipH="1">
              <a:off x="3145425" y="2640925"/>
              <a:ext cx="4725600" cy="1004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59" name="Google Shape;1959;p70"/>
          <p:cNvGrpSpPr/>
          <p:nvPr/>
        </p:nvGrpSpPr>
        <p:grpSpPr>
          <a:xfrm>
            <a:off x="6091425" y="1626925"/>
            <a:ext cx="2436000" cy="799200"/>
            <a:chOff x="6091425" y="1626925"/>
            <a:chExt cx="2436000" cy="799200"/>
          </a:xfrm>
        </p:grpSpPr>
        <p:sp>
          <p:nvSpPr>
            <p:cNvPr id="1960" name="Google Shape;1960;p70"/>
            <p:cNvSpPr/>
            <p:nvPr/>
          </p:nvSpPr>
          <p:spPr>
            <a:xfrm>
              <a:off x="7871025" y="1626925"/>
              <a:ext cx="656400" cy="6564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1" name="Google Shape;1961;p70"/>
            <p:cNvCxnSpPr>
              <a:stCxn id="1960" idx="2"/>
              <a:endCxn id="1898" idx="3"/>
            </p:cNvCxnSpPr>
            <p:nvPr/>
          </p:nvCxnSpPr>
          <p:spPr>
            <a:xfrm flipH="1">
              <a:off x="6091425" y="1955125"/>
              <a:ext cx="1779600" cy="4710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962" name="Google Shape;1962;p70"/>
          <p:cNvCxnSpPr>
            <a:endCxn id="1876" idx="3"/>
          </p:cNvCxnSpPr>
          <p:nvPr/>
        </p:nvCxnSpPr>
        <p:spPr>
          <a:xfrm flipH="1">
            <a:off x="6109425" y="1468525"/>
            <a:ext cx="1767900" cy="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3" name="Google Shape;1963;p70"/>
          <p:cNvCxnSpPr>
            <a:endCxn id="1897" idx="3"/>
          </p:cNvCxnSpPr>
          <p:nvPr/>
        </p:nvCxnSpPr>
        <p:spPr>
          <a:xfrm flipH="1">
            <a:off x="5964944" y="1703862"/>
            <a:ext cx="1721700" cy="1455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Encoder Representations from Transformers</a:t>
            </a:r>
            <a:endParaRPr/>
          </a:p>
        </p:txBody>
      </p:sp>
      <p:sp>
        <p:nvSpPr>
          <p:cNvPr id="1969" name="Google Shape;1969;p71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pic>
        <p:nvPicPr>
          <p:cNvPr id="1970" name="Google Shape;197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3825"/>
            <a:ext cx="8839198" cy="27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71"/>
          <p:cNvSpPr/>
          <p:nvPr/>
        </p:nvSpPr>
        <p:spPr>
          <a:xfrm>
            <a:off x="67900" y="2044575"/>
            <a:ext cx="8923800" cy="4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71"/>
          <p:cNvSpPr/>
          <p:nvPr/>
        </p:nvSpPr>
        <p:spPr>
          <a:xfrm>
            <a:off x="67900" y="2577975"/>
            <a:ext cx="8923800" cy="62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71"/>
          <p:cNvSpPr/>
          <p:nvPr/>
        </p:nvSpPr>
        <p:spPr>
          <a:xfrm>
            <a:off x="67900" y="3263775"/>
            <a:ext cx="8923800" cy="75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Supervised Learning</a:t>
            </a:r>
            <a:r>
              <a:rPr lang="en"/>
              <a:t> versus Policy Gradient</a:t>
            </a:r>
            <a:endParaRPr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271119" y="1870804"/>
            <a:ext cx="5306180" cy="1841829"/>
            <a:chOff x="125014" y="4131152"/>
            <a:chExt cx="6942535" cy="2409825"/>
          </a:xfrm>
        </p:grpSpPr>
        <p:pic>
          <p:nvPicPr>
            <p:cNvPr id="132" name="Google Shape;132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14" y="4285735"/>
              <a:ext cx="2189481" cy="210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8"/>
            <p:cNvSpPr/>
            <p:nvPr/>
          </p:nvSpPr>
          <p:spPr>
            <a:xfrm>
              <a:off x="2311399" y="5259647"/>
              <a:ext cx="534669" cy="152400"/>
            </a:xfrm>
            <a:custGeom>
              <a:rect b="b" l="l" r="r" t="t"/>
              <a:pathLst>
                <a:path extrusionOk="0" h="152400" w="534669">
                  <a:moveTo>
                    <a:pt x="381806" y="101599"/>
                  </a:moveTo>
                  <a:lnTo>
                    <a:pt x="381806" y="152400"/>
                  </a:lnTo>
                  <a:lnTo>
                    <a:pt x="483406" y="101600"/>
                  </a:lnTo>
                  <a:lnTo>
                    <a:pt x="381806" y="101599"/>
                  </a:lnTo>
                  <a:close/>
                </a:path>
                <a:path extrusionOk="0" h="152400" w="534669">
                  <a:moveTo>
                    <a:pt x="381806" y="50799"/>
                  </a:moveTo>
                  <a:lnTo>
                    <a:pt x="381806" y="101599"/>
                  </a:lnTo>
                  <a:lnTo>
                    <a:pt x="407206" y="101600"/>
                  </a:lnTo>
                  <a:lnTo>
                    <a:pt x="407206" y="50800"/>
                  </a:lnTo>
                  <a:lnTo>
                    <a:pt x="381806" y="50799"/>
                  </a:lnTo>
                  <a:close/>
                </a:path>
                <a:path extrusionOk="0" h="152400" w="534669">
                  <a:moveTo>
                    <a:pt x="381806" y="0"/>
                  </a:moveTo>
                  <a:lnTo>
                    <a:pt x="381806" y="50799"/>
                  </a:lnTo>
                  <a:lnTo>
                    <a:pt x="407206" y="50800"/>
                  </a:lnTo>
                  <a:lnTo>
                    <a:pt x="407206" y="101600"/>
                  </a:lnTo>
                  <a:lnTo>
                    <a:pt x="483408" y="101598"/>
                  </a:lnTo>
                  <a:lnTo>
                    <a:pt x="534206" y="76200"/>
                  </a:lnTo>
                  <a:lnTo>
                    <a:pt x="381806" y="0"/>
                  </a:lnTo>
                  <a:close/>
                </a:path>
                <a:path extrusionOk="0" h="152400" w="534669">
                  <a:moveTo>
                    <a:pt x="0" y="50798"/>
                  </a:moveTo>
                  <a:lnTo>
                    <a:pt x="0" y="101598"/>
                  </a:lnTo>
                  <a:lnTo>
                    <a:pt x="381806" y="101599"/>
                  </a:lnTo>
                  <a:lnTo>
                    <a:pt x="381806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" name="Google Shape;134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1814" y="4487567"/>
              <a:ext cx="3735066" cy="165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8"/>
            <p:cNvSpPr/>
            <p:nvPr/>
          </p:nvSpPr>
          <p:spPr>
            <a:xfrm>
              <a:off x="2895599" y="4131152"/>
              <a:ext cx="4171950" cy="2409825"/>
            </a:xfrm>
            <a:custGeom>
              <a:rect b="b" l="l" r="r" t="t"/>
              <a:pathLst>
                <a:path extrusionOk="0" h="2409825" w="4171950">
                  <a:moveTo>
                    <a:pt x="0" y="0"/>
                  </a:moveTo>
                  <a:lnTo>
                    <a:pt x="4171454" y="0"/>
                  </a:lnTo>
                  <a:lnTo>
                    <a:pt x="4171454" y="2409390"/>
                  </a:lnTo>
                  <a:lnTo>
                    <a:pt x="0" y="24093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8"/>
          <p:cNvSpPr txBox="1"/>
          <p:nvPr/>
        </p:nvSpPr>
        <p:spPr>
          <a:xfrm>
            <a:off x="7987360" y="2391259"/>
            <a:ext cx="767700" cy="325200"/>
          </a:xfrm>
          <a:prstGeom prst="rect">
            <a:avLst/>
          </a:prstGeom>
          <a:solidFill>
            <a:srgbClr val="DCDEE0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7" name="Google Shape;137;p18"/>
          <p:cNvGrpSpPr/>
          <p:nvPr/>
        </p:nvGrpSpPr>
        <p:grpSpPr>
          <a:xfrm>
            <a:off x="7529999" y="2294375"/>
            <a:ext cx="1682400" cy="891553"/>
            <a:chOff x="7529999" y="2294375"/>
            <a:chExt cx="1682400" cy="891553"/>
          </a:xfrm>
        </p:grpSpPr>
        <p:sp>
          <p:nvSpPr>
            <p:cNvPr id="138" name="Google Shape;138;p18"/>
            <p:cNvSpPr/>
            <p:nvPr/>
          </p:nvSpPr>
          <p:spPr>
            <a:xfrm>
              <a:off x="7872099" y="2294375"/>
              <a:ext cx="961520" cy="495443"/>
            </a:xfrm>
            <a:custGeom>
              <a:rect b="b" l="l" r="r" t="t"/>
              <a:pathLst>
                <a:path extrusionOk="0" h="962025" w="2388870">
                  <a:moveTo>
                    <a:pt x="0" y="0"/>
                  </a:moveTo>
                  <a:lnTo>
                    <a:pt x="2388712" y="0"/>
                  </a:lnTo>
                  <a:lnTo>
                    <a:pt x="2388712" y="961846"/>
                  </a:lnTo>
                  <a:lnTo>
                    <a:pt x="0" y="96184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C825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" name="Google Shape;139;p18"/>
            <p:cNvSpPr txBox="1"/>
            <p:nvPr/>
          </p:nvSpPr>
          <p:spPr>
            <a:xfrm>
              <a:off x="7529999" y="2865228"/>
              <a:ext cx="16824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Ground truth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0" name="Google Shape;140;p18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Deep Reinforcement Learning: Pong from Pixels</a:t>
            </a:r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1725526" y="2755150"/>
            <a:ext cx="5712782" cy="1512550"/>
            <a:chOff x="1725526" y="2755150"/>
            <a:chExt cx="5712782" cy="1512550"/>
          </a:xfrm>
        </p:grpSpPr>
        <p:grpSp>
          <p:nvGrpSpPr>
            <p:cNvPr id="142" name="Google Shape;142;p18"/>
            <p:cNvGrpSpPr/>
            <p:nvPr/>
          </p:nvGrpSpPr>
          <p:grpSpPr>
            <a:xfrm>
              <a:off x="5812996" y="3207887"/>
              <a:ext cx="1621869" cy="527231"/>
              <a:chOff x="7316862" y="5713850"/>
              <a:chExt cx="2543311" cy="826770"/>
            </a:xfrm>
          </p:grpSpPr>
          <p:sp>
            <p:nvSpPr>
              <p:cNvPr id="143" name="Google Shape;143;p18"/>
              <p:cNvSpPr/>
              <p:nvPr/>
            </p:nvSpPr>
            <p:spPr>
              <a:xfrm>
                <a:off x="7316862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>
                <a:off x="8590173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" name="Google Shape;145;p18"/>
            <p:cNvSpPr txBox="1"/>
            <p:nvPr/>
          </p:nvSpPr>
          <p:spPr>
            <a:xfrm>
              <a:off x="5821008" y="2755150"/>
              <a:ext cx="16173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825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radients</a:t>
              </a: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b="1" lang="en" sz="20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1.0         0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 flipH="1">
              <a:off x="2366139" y="4115300"/>
              <a:ext cx="3451762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1725526" y="37677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5D32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Backward</a:t>
              </a:r>
              <a:r>
                <a:rPr b="1" lang="en" sz="2400">
                  <a:solidFill>
                    <a:srgbClr val="F5D32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Pass</a:t>
              </a:r>
              <a:endParaRPr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075025" y="1329372"/>
            <a:ext cx="6371437" cy="1440464"/>
            <a:chOff x="1075025" y="1329372"/>
            <a:chExt cx="6371437" cy="1440464"/>
          </a:xfrm>
        </p:grpSpPr>
        <p:sp>
          <p:nvSpPr>
            <p:cNvPr id="149" name="Google Shape;149;p18"/>
            <p:cNvSpPr/>
            <p:nvPr/>
          </p:nvSpPr>
          <p:spPr>
            <a:xfrm>
              <a:off x="1075025" y="1676900"/>
              <a:ext cx="4742879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4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1725526" y="13293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Forward Pass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1" name="Google Shape;151;p18"/>
            <p:cNvGrpSpPr/>
            <p:nvPr/>
          </p:nvGrpSpPr>
          <p:grpSpPr>
            <a:xfrm>
              <a:off x="5824592" y="2242605"/>
              <a:ext cx="1621870" cy="527231"/>
              <a:chOff x="7335046" y="4371757"/>
              <a:chExt cx="2543312" cy="826770"/>
            </a:xfrm>
          </p:grpSpPr>
          <p:sp>
            <p:nvSpPr>
              <p:cNvPr id="152" name="Google Shape;152;p18"/>
              <p:cNvSpPr/>
              <p:nvPr/>
            </p:nvSpPr>
            <p:spPr>
              <a:xfrm>
                <a:off x="7335046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8"/>
              <p:cNvSpPr/>
              <p:nvPr/>
            </p:nvSpPr>
            <p:spPr>
              <a:xfrm>
                <a:off x="8608358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" name="Google Shape;154;p18"/>
            <p:cNvSpPr txBox="1"/>
            <p:nvPr/>
          </p:nvSpPr>
          <p:spPr>
            <a:xfrm>
              <a:off x="5821008" y="1459750"/>
              <a:ext cx="1617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4762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 probabilities of actions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46378" rtl="0" algn="l">
                <a:lnSpc>
                  <a:spcPct val="100000"/>
                </a:lnSpc>
                <a:spcBef>
                  <a:spcPts val="192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-1.2	-0.36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5" name="Google Shape;155;p18"/>
          <p:cNvSpPr txBox="1"/>
          <p:nvPr/>
        </p:nvSpPr>
        <p:spPr>
          <a:xfrm>
            <a:off x="85475" y="4303925"/>
            <a:ext cx="582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Learn: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𝝿: S → A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for 𝝿 parameterized by 𝝷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Language Modeling Pretraining</a:t>
            </a:r>
            <a:endParaRPr/>
          </a:p>
        </p:txBody>
      </p:sp>
      <p:sp>
        <p:nvSpPr>
          <p:cNvPr id="1979" name="Google Shape;1979;p72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pic>
        <p:nvPicPr>
          <p:cNvPr id="1980" name="Google Shape;198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3825"/>
            <a:ext cx="8839198" cy="27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72"/>
          <p:cNvSpPr/>
          <p:nvPr/>
        </p:nvSpPr>
        <p:spPr>
          <a:xfrm>
            <a:off x="2882030" y="2014384"/>
            <a:ext cx="656400" cy="572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[MASK]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2" name="Google Shape;1982;p72"/>
          <p:cNvSpPr/>
          <p:nvPr/>
        </p:nvSpPr>
        <p:spPr>
          <a:xfrm>
            <a:off x="5501505" y="1999059"/>
            <a:ext cx="656400" cy="572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[MASK]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3" name="Google Shape;1983;p72"/>
          <p:cNvSpPr/>
          <p:nvPr/>
        </p:nvSpPr>
        <p:spPr>
          <a:xfrm>
            <a:off x="4152530" y="2014384"/>
            <a:ext cx="656400" cy="572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PEEL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4" name="Google Shape;1984;p72"/>
          <p:cNvSpPr/>
          <p:nvPr/>
        </p:nvSpPr>
        <p:spPr>
          <a:xfrm>
            <a:off x="6779555" y="1999059"/>
            <a:ext cx="656400" cy="5727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PLAY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5" name="Google Shape;1985;p72"/>
          <p:cNvSpPr txBox="1"/>
          <p:nvPr>
            <p:ph idx="1" type="body"/>
          </p:nvPr>
        </p:nvSpPr>
        <p:spPr>
          <a:xfrm>
            <a:off x="152400" y="1017725"/>
            <a:ext cx="6352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 of words selected for training</a:t>
            </a:r>
            <a:endParaRPr/>
          </a:p>
        </p:txBody>
      </p:sp>
      <p:sp>
        <p:nvSpPr>
          <p:cNvPr id="1986" name="Google Shape;1986;p72"/>
          <p:cNvSpPr txBox="1"/>
          <p:nvPr>
            <p:ph idx="1" type="body"/>
          </p:nvPr>
        </p:nvSpPr>
        <p:spPr>
          <a:xfrm>
            <a:off x="221825" y="4067225"/>
            <a:ext cx="3022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 of those [MASK]</a:t>
            </a:r>
            <a:endParaRPr/>
          </a:p>
        </p:txBody>
      </p:sp>
      <p:sp>
        <p:nvSpPr>
          <p:cNvPr id="1987" name="Google Shape;1987;p72"/>
          <p:cNvSpPr txBox="1"/>
          <p:nvPr>
            <p:ph idx="1" type="body"/>
          </p:nvPr>
        </p:nvSpPr>
        <p:spPr>
          <a:xfrm>
            <a:off x="3580675" y="4067225"/>
            <a:ext cx="3022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 random token</a:t>
            </a:r>
            <a:endParaRPr/>
          </a:p>
        </p:txBody>
      </p:sp>
      <p:sp>
        <p:nvSpPr>
          <p:cNvPr id="1988" name="Google Shape;1988;p72"/>
          <p:cNvSpPr txBox="1"/>
          <p:nvPr>
            <p:ph idx="1" type="body"/>
          </p:nvPr>
        </p:nvSpPr>
        <p:spPr>
          <a:xfrm>
            <a:off x="6502800" y="4067225"/>
            <a:ext cx="3022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 original token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Language Modeling Pretraining</a:t>
            </a:r>
            <a:endParaRPr/>
          </a:p>
        </p:txBody>
      </p:sp>
      <p:sp>
        <p:nvSpPr>
          <p:cNvPr id="1994" name="Google Shape;1994;p73"/>
          <p:cNvSpPr/>
          <p:nvPr/>
        </p:nvSpPr>
        <p:spPr>
          <a:xfrm>
            <a:off x="1279700" y="3803275"/>
            <a:ext cx="6865500" cy="6276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[Token, Position]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5" name="Google Shape;1995;p73"/>
          <p:cNvSpPr/>
          <p:nvPr/>
        </p:nvSpPr>
        <p:spPr>
          <a:xfrm>
            <a:off x="1279600" y="3018775"/>
            <a:ext cx="68655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Transformer w Self-Attention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6" name="Google Shape;1996;p73"/>
          <p:cNvSpPr/>
          <p:nvPr/>
        </p:nvSpPr>
        <p:spPr>
          <a:xfrm>
            <a:off x="1279600" y="1929475"/>
            <a:ext cx="68655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 w Self-Attention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97" name="Google Shape;1997;p73"/>
          <p:cNvGrpSpPr/>
          <p:nvPr/>
        </p:nvGrpSpPr>
        <p:grpSpPr>
          <a:xfrm>
            <a:off x="1259500" y="4498375"/>
            <a:ext cx="6885587" cy="338700"/>
            <a:chOff x="1716700" y="3355375"/>
            <a:chExt cx="6885587" cy="338700"/>
          </a:xfrm>
        </p:grpSpPr>
        <p:sp>
          <p:nvSpPr>
            <p:cNvPr id="1998" name="Google Shape;1998;p73"/>
            <p:cNvSpPr txBox="1"/>
            <p:nvPr/>
          </p:nvSpPr>
          <p:spPr>
            <a:xfrm>
              <a:off x="1716700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[CLS]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99" name="Google Shape;1999;p73"/>
            <p:cNvSpPr txBox="1"/>
            <p:nvPr/>
          </p:nvSpPr>
          <p:spPr>
            <a:xfrm>
              <a:off x="229613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my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0" name="Google Shape;2000;p73"/>
            <p:cNvSpPr txBox="1"/>
            <p:nvPr/>
          </p:nvSpPr>
          <p:spPr>
            <a:xfrm>
              <a:off x="2875575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dog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1" name="Google Shape;2001;p73"/>
            <p:cNvSpPr txBox="1"/>
            <p:nvPr/>
          </p:nvSpPr>
          <p:spPr>
            <a:xfrm>
              <a:off x="3455012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is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2" name="Google Shape;2002;p73"/>
            <p:cNvSpPr txBox="1"/>
            <p:nvPr/>
          </p:nvSpPr>
          <p:spPr>
            <a:xfrm>
              <a:off x="403443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cute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3" name="Google Shape;2003;p73"/>
            <p:cNvSpPr txBox="1"/>
            <p:nvPr/>
          </p:nvSpPr>
          <p:spPr>
            <a:xfrm>
              <a:off x="4613859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[SEP]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4" name="Google Shape;2004;p73"/>
            <p:cNvSpPr txBox="1"/>
            <p:nvPr/>
          </p:nvSpPr>
          <p:spPr>
            <a:xfrm>
              <a:off x="519329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5" name="Google Shape;2005;p73"/>
            <p:cNvSpPr txBox="1"/>
            <p:nvPr/>
          </p:nvSpPr>
          <p:spPr>
            <a:xfrm>
              <a:off x="5772750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likes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6" name="Google Shape;2006;p73"/>
            <p:cNvSpPr txBox="1"/>
            <p:nvPr/>
          </p:nvSpPr>
          <p:spPr>
            <a:xfrm>
              <a:off x="635218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7" name="Google Shape;2007;p73"/>
            <p:cNvSpPr txBox="1"/>
            <p:nvPr/>
          </p:nvSpPr>
          <p:spPr>
            <a:xfrm>
              <a:off x="6931625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##ing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8" name="Google Shape;2008;p73"/>
            <p:cNvSpPr txBox="1"/>
            <p:nvPr/>
          </p:nvSpPr>
          <p:spPr>
            <a:xfrm>
              <a:off x="7511062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##le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9" name="Google Shape;2009;p73"/>
            <p:cNvSpPr txBox="1"/>
            <p:nvPr/>
          </p:nvSpPr>
          <p:spPr>
            <a:xfrm>
              <a:off x="8090487" y="33553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[SEP]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010" name="Google Shape;2010;p73"/>
          <p:cNvSpPr txBox="1"/>
          <p:nvPr/>
        </p:nvSpPr>
        <p:spPr>
          <a:xfrm rot="-5400000">
            <a:off x="4356037" y="2643625"/>
            <a:ext cx="51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1" name="Google Shape;2011;p73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endParaRPr/>
          </a:p>
        </p:txBody>
      </p:sp>
      <p:grpSp>
        <p:nvGrpSpPr>
          <p:cNvPr id="2012" name="Google Shape;2012;p73"/>
          <p:cNvGrpSpPr/>
          <p:nvPr/>
        </p:nvGrpSpPr>
        <p:grpSpPr>
          <a:xfrm>
            <a:off x="2324475" y="4498160"/>
            <a:ext cx="4150295" cy="338827"/>
            <a:chOff x="2324475" y="4498160"/>
            <a:chExt cx="4150295" cy="338827"/>
          </a:xfrm>
        </p:grpSpPr>
        <p:sp>
          <p:nvSpPr>
            <p:cNvPr id="2013" name="Google Shape;2013;p73"/>
            <p:cNvSpPr/>
            <p:nvPr/>
          </p:nvSpPr>
          <p:spPr>
            <a:xfrm>
              <a:off x="2324475" y="4506987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[MASK]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4" name="Google Shape;2014;p73"/>
            <p:cNvSpPr/>
            <p:nvPr/>
          </p:nvSpPr>
          <p:spPr>
            <a:xfrm>
              <a:off x="4632363" y="4498160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[MASK]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5" name="Google Shape;2015;p73"/>
            <p:cNvSpPr/>
            <p:nvPr/>
          </p:nvSpPr>
          <p:spPr>
            <a:xfrm>
              <a:off x="3503686" y="4506987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PEEL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6" name="Google Shape;2016;p73"/>
            <p:cNvSpPr/>
            <p:nvPr/>
          </p:nvSpPr>
          <p:spPr>
            <a:xfrm>
              <a:off x="5818370" y="4498160"/>
              <a:ext cx="656400" cy="3300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017" name="Google Shape;2017;p73"/>
          <p:cNvGrpSpPr/>
          <p:nvPr/>
        </p:nvGrpSpPr>
        <p:grpSpPr>
          <a:xfrm>
            <a:off x="1294975" y="1702975"/>
            <a:ext cx="6818500" cy="145800"/>
            <a:chOff x="1294975" y="1702975"/>
            <a:chExt cx="6818500" cy="145800"/>
          </a:xfrm>
        </p:grpSpPr>
        <p:grpSp>
          <p:nvGrpSpPr>
            <p:cNvPr id="2018" name="Google Shape;2018;p73"/>
            <p:cNvGrpSpPr/>
            <p:nvPr/>
          </p:nvGrpSpPr>
          <p:grpSpPr>
            <a:xfrm>
              <a:off x="1294975" y="1702975"/>
              <a:ext cx="450600" cy="145800"/>
              <a:chOff x="705975" y="2364450"/>
              <a:chExt cx="450600" cy="145800"/>
            </a:xfrm>
          </p:grpSpPr>
          <p:sp>
            <p:nvSpPr>
              <p:cNvPr id="2019" name="Google Shape;2019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2" name="Google Shape;2022;p73"/>
            <p:cNvGrpSpPr/>
            <p:nvPr/>
          </p:nvGrpSpPr>
          <p:grpSpPr>
            <a:xfrm>
              <a:off x="1873875" y="1702975"/>
              <a:ext cx="450600" cy="145800"/>
              <a:chOff x="705975" y="2364450"/>
              <a:chExt cx="450600" cy="145800"/>
            </a:xfrm>
          </p:grpSpPr>
          <p:sp>
            <p:nvSpPr>
              <p:cNvPr id="2023" name="Google Shape;2023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6" name="Google Shape;2026;p73"/>
            <p:cNvGrpSpPr/>
            <p:nvPr/>
          </p:nvGrpSpPr>
          <p:grpSpPr>
            <a:xfrm>
              <a:off x="2452775" y="1702975"/>
              <a:ext cx="450600" cy="145800"/>
              <a:chOff x="705975" y="2364450"/>
              <a:chExt cx="450600" cy="145800"/>
            </a:xfrm>
          </p:grpSpPr>
          <p:sp>
            <p:nvSpPr>
              <p:cNvPr id="2027" name="Google Shape;2027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0" name="Google Shape;2030;p73"/>
            <p:cNvGrpSpPr/>
            <p:nvPr/>
          </p:nvGrpSpPr>
          <p:grpSpPr>
            <a:xfrm>
              <a:off x="3031675" y="1702975"/>
              <a:ext cx="450600" cy="145800"/>
              <a:chOff x="705975" y="2364450"/>
              <a:chExt cx="450600" cy="145800"/>
            </a:xfrm>
          </p:grpSpPr>
          <p:sp>
            <p:nvSpPr>
              <p:cNvPr id="2031" name="Google Shape;2031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4" name="Google Shape;2034;p73"/>
            <p:cNvGrpSpPr/>
            <p:nvPr/>
          </p:nvGrpSpPr>
          <p:grpSpPr>
            <a:xfrm>
              <a:off x="3610575" y="1702975"/>
              <a:ext cx="450600" cy="145800"/>
              <a:chOff x="705975" y="2364450"/>
              <a:chExt cx="450600" cy="145800"/>
            </a:xfrm>
          </p:grpSpPr>
          <p:sp>
            <p:nvSpPr>
              <p:cNvPr id="2035" name="Google Shape;2035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8" name="Google Shape;2038;p73"/>
            <p:cNvGrpSpPr/>
            <p:nvPr/>
          </p:nvGrpSpPr>
          <p:grpSpPr>
            <a:xfrm>
              <a:off x="4189475" y="1702975"/>
              <a:ext cx="450600" cy="145800"/>
              <a:chOff x="705975" y="2364450"/>
              <a:chExt cx="450600" cy="145800"/>
            </a:xfrm>
          </p:grpSpPr>
          <p:sp>
            <p:nvSpPr>
              <p:cNvPr id="2039" name="Google Shape;2039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2" name="Google Shape;2042;p73"/>
            <p:cNvGrpSpPr/>
            <p:nvPr/>
          </p:nvGrpSpPr>
          <p:grpSpPr>
            <a:xfrm>
              <a:off x="4768375" y="1702975"/>
              <a:ext cx="450600" cy="145800"/>
              <a:chOff x="705975" y="2364450"/>
              <a:chExt cx="450600" cy="145800"/>
            </a:xfrm>
          </p:grpSpPr>
          <p:sp>
            <p:nvSpPr>
              <p:cNvPr id="2043" name="Google Shape;2043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6" name="Google Shape;2046;p73"/>
            <p:cNvGrpSpPr/>
            <p:nvPr/>
          </p:nvGrpSpPr>
          <p:grpSpPr>
            <a:xfrm>
              <a:off x="5347275" y="1702975"/>
              <a:ext cx="450600" cy="145800"/>
              <a:chOff x="705975" y="2364450"/>
              <a:chExt cx="450600" cy="145800"/>
            </a:xfrm>
          </p:grpSpPr>
          <p:sp>
            <p:nvSpPr>
              <p:cNvPr id="2047" name="Google Shape;2047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0" name="Google Shape;2050;p73"/>
            <p:cNvGrpSpPr/>
            <p:nvPr/>
          </p:nvGrpSpPr>
          <p:grpSpPr>
            <a:xfrm>
              <a:off x="5926175" y="1702975"/>
              <a:ext cx="450600" cy="145800"/>
              <a:chOff x="705975" y="2364450"/>
              <a:chExt cx="450600" cy="145800"/>
            </a:xfrm>
          </p:grpSpPr>
          <p:sp>
            <p:nvSpPr>
              <p:cNvPr id="2051" name="Google Shape;2051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4" name="Google Shape;2054;p73"/>
            <p:cNvGrpSpPr/>
            <p:nvPr/>
          </p:nvGrpSpPr>
          <p:grpSpPr>
            <a:xfrm>
              <a:off x="6505075" y="1702975"/>
              <a:ext cx="450600" cy="145800"/>
              <a:chOff x="705975" y="2364450"/>
              <a:chExt cx="450600" cy="145800"/>
            </a:xfrm>
          </p:grpSpPr>
          <p:sp>
            <p:nvSpPr>
              <p:cNvPr id="2055" name="Google Shape;2055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8" name="Google Shape;2058;p73"/>
            <p:cNvGrpSpPr/>
            <p:nvPr/>
          </p:nvGrpSpPr>
          <p:grpSpPr>
            <a:xfrm>
              <a:off x="7083975" y="1702975"/>
              <a:ext cx="450600" cy="145800"/>
              <a:chOff x="705975" y="2364450"/>
              <a:chExt cx="450600" cy="145800"/>
            </a:xfrm>
          </p:grpSpPr>
          <p:sp>
            <p:nvSpPr>
              <p:cNvPr id="2059" name="Google Shape;2059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73"/>
            <p:cNvGrpSpPr/>
            <p:nvPr/>
          </p:nvGrpSpPr>
          <p:grpSpPr>
            <a:xfrm>
              <a:off x="7662875" y="1702975"/>
              <a:ext cx="450600" cy="145800"/>
              <a:chOff x="705975" y="2364450"/>
              <a:chExt cx="450600" cy="145800"/>
            </a:xfrm>
          </p:grpSpPr>
          <p:sp>
            <p:nvSpPr>
              <p:cNvPr id="2063" name="Google Shape;2063;p7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7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7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66" name="Google Shape;2066;p73"/>
          <p:cNvGrpSpPr/>
          <p:nvPr/>
        </p:nvGrpSpPr>
        <p:grpSpPr>
          <a:xfrm>
            <a:off x="2306625" y="916975"/>
            <a:ext cx="4217866" cy="723600"/>
            <a:chOff x="2306625" y="916975"/>
            <a:chExt cx="4217866" cy="723600"/>
          </a:xfrm>
        </p:grpSpPr>
        <p:sp>
          <p:nvSpPr>
            <p:cNvPr id="2067" name="Google Shape;2067;p73"/>
            <p:cNvSpPr txBox="1"/>
            <p:nvPr/>
          </p:nvSpPr>
          <p:spPr>
            <a:xfrm>
              <a:off x="2418375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dog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8" name="Google Shape;2068;p73"/>
            <p:cNvSpPr txBox="1"/>
            <p:nvPr/>
          </p:nvSpPr>
          <p:spPr>
            <a:xfrm>
              <a:off x="3577237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cute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9" name="Google Shape;2069;p73"/>
            <p:cNvSpPr txBox="1"/>
            <p:nvPr/>
          </p:nvSpPr>
          <p:spPr>
            <a:xfrm>
              <a:off x="4736097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0" name="Google Shape;2070;p73"/>
            <p:cNvSpPr txBox="1"/>
            <p:nvPr/>
          </p:nvSpPr>
          <p:spPr>
            <a:xfrm>
              <a:off x="5894987" y="916975"/>
              <a:ext cx="5118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1" name="Google Shape;2071;p73"/>
            <p:cNvSpPr/>
            <p:nvPr/>
          </p:nvSpPr>
          <p:spPr>
            <a:xfrm>
              <a:off x="2306625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2" name="Google Shape;2072;p73"/>
            <p:cNvSpPr/>
            <p:nvPr/>
          </p:nvSpPr>
          <p:spPr>
            <a:xfrm>
              <a:off x="3472259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3" name="Google Shape;2073;p73"/>
            <p:cNvSpPr/>
            <p:nvPr/>
          </p:nvSpPr>
          <p:spPr>
            <a:xfrm>
              <a:off x="4630348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4" name="Google Shape;2074;p73"/>
            <p:cNvSpPr/>
            <p:nvPr/>
          </p:nvSpPr>
          <p:spPr>
            <a:xfrm>
              <a:off x="5789191" y="13180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FC+softmax</a:t>
              </a:r>
              <a:endParaRPr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Transformer</a:t>
            </a:r>
            <a:endParaRPr/>
          </a:p>
        </p:txBody>
      </p:sp>
      <p:sp>
        <p:nvSpPr>
          <p:cNvPr id="2080" name="Google Shape;2080;p74"/>
          <p:cNvSpPr/>
          <p:nvPr/>
        </p:nvSpPr>
        <p:spPr>
          <a:xfrm>
            <a:off x="5737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1" name="Google Shape;2081;p74"/>
          <p:cNvSpPr/>
          <p:nvPr/>
        </p:nvSpPr>
        <p:spPr>
          <a:xfrm>
            <a:off x="5737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82" name="Google Shape;2082;p74"/>
          <p:cNvGrpSpPr/>
          <p:nvPr/>
        </p:nvGrpSpPr>
        <p:grpSpPr>
          <a:xfrm>
            <a:off x="84901" y="3133370"/>
            <a:ext cx="4174650" cy="446400"/>
            <a:chOff x="84901" y="3133370"/>
            <a:chExt cx="4174650" cy="446400"/>
          </a:xfrm>
        </p:grpSpPr>
        <p:grpSp>
          <p:nvGrpSpPr>
            <p:cNvPr id="2083" name="Google Shape;2083;p74"/>
            <p:cNvGrpSpPr/>
            <p:nvPr/>
          </p:nvGrpSpPr>
          <p:grpSpPr>
            <a:xfrm>
              <a:off x="705191" y="3294169"/>
              <a:ext cx="450600" cy="145800"/>
              <a:chOff x="705975" y="2212050"/>
              <a:chExt cx="450600" cy="145800"/>
            </a:xfrm>
          </p:grpSpPr>
          <p:sp>
            <p:nvSpPr>
              <p:cNvPr id="2084" name="Google Shape;2084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7" name="Google Shape;2087;p74"/>
            <p:cNvGrpSpPr/>
            <p:nvPr/>
          </p:nvGrpSpPr>
          <p:grpSpPr>
            <a:xfrm>
              <a:off x="1467191" y="3294169"/>
              <a:ext cx="450600" cy="145800"/>
              <a:chOff x="705975" y="2212050"/>
              <a:chExt cx="450600" cy="145800"/>
            </a:xfrm>
          </p:grpSpPr>
          <p:sp>
            <p:nvSpPr>
              <p:cNvPr id="2088" name="Google Shape;2088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1" name="Google Shape;2091;p74"/>
            <p:cNvGrpSpPr/>
            <p:nvPr/>
          </p:nvGrpSpPr>
          <p:grpSpPr>
            <a:xfrm>
              <a:off x="2254371" y="3294169"/>
              <a:ext cx="450600" cy="145800"/>
              <a:chOff x="705975" y="2212050"/>
              <a:chExt cx="450600" cy="145800"/>
            </a:xfrm>
          </p:grpSpPr>
          <p:sp>
            <p:nvSpPr>
              <p:cNvPr id="2092" name="Google Shape;2092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5" name="Google Shape;2095;p74"/>
            <p:cNvGrpSpPr/>
            <p:nvPr/>
          </p:nvGrpSpPr>
          <p:grpSpPr>
            <a:xfrm>
              <a:off x="3029475" y="3294169"/>
              <a:ext cx="450600" cy="145800"/>
              <a:chOff x="705975" y="2212050"/>
              <a:chExt cx="450600" cy="145800"/>
            </a:xfrm>
          </p:grpSpPr>
          <p:sp>
            <p:nvSpPr>
              <p:cNvPr id="2096" name="Google Shape;2096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9" name="Google Shape;2099;p74"/>
            <p:cNvGrpSpPr/>
            <p:nvPr/>
          </p:nvGrpSpPr>
          <p:grpSpPr>
            <a:xfrm>
              <a:off x="3808950" y="3294169"/>
              <a:ext cx="450600" cy="145800"/>
              <a:chOff x="705975" y="2212050"/>
              <a:chExt cx="450600" cy="145800"/>
            </a:xfrm>
          </p:grpSpPr>
          <p:sp>
            <p:nvSpPr>
              <p:cNvPr id="2100" name="Google Shape;2100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3" name="Google Shape;2103;p74"/>
            <p:cNvSpPr txBox="1"/>
            <p:nvPr/>
          </p:nvSpPr>
          <p:spPr>
            <a:xfrm>
              <a:off x="849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04" name="Google Shape;2104;p74"/>
          <p:cNvGrpSpPr/>
          <p:nvPr/>
        </p:nvGrpSpPr>
        <p:grpSpPr>
          <a:xfrm>
            <a:off x="84901" y="4201975"/>
            <a:ext cx="4319093" cy="673195"/>
            <a:chOff x="84901" y="4201975"/>
            <a:chExt cx="4319093" cy="673195"/>
          </a:xfrm>
        </p:grpSpPr>
        <p:sp>
          <p:nvSpPr>
            <p:cNvPr id="2105" name="Google Shape;2105;p74"/>
            <p:cNvSpPr txBox="1"/>
            <p:nvPr/>
          </p:nvSpPr>
          <p:spPr>
            <a:xfrm>
              <a:off x="573700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06" name="Google Shape;2106;p74"/>
            <p:cNvSpPr txBox="1"/>
            <p:nvPr/>
          </p:nvSpPr>
          <p:spPr>
            <a:xfrm>
              <a:off x="1355461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07" name="Google Shape;2107;p74"/>
            <p:cNvSpPr txBox="1"/>
            <p:nvPr/>
          </p:nvSpPr>
          <p:spPr>
            <a:xfrm>
              <a:off x="2137223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08" name="Google Shape;2108;p74"/>
            <p:cNvSpPr txBox="1"/>
            <p:nvPr/>
          </p:nvSpPr>
          <p:spPr>
            <a:xfrm>
              <a:off x="29189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09" name="Google Shape;2109;p74"/>
            <p:cNvSpPr txBox="1"/>
            <p:nvPr/>
          </p:nvSpPr>
          <p:spPr>
            <a:xfrm>
              <a:off x="57370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0" name="Google Shape;2110;p74"/>
            <p:cNvSpPr txBox="1"/>
            <p:nvPr/>
          </p:nvSpPr>
          <p:spPr>
            <a:xfrm>
              <a:off x="135461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1" name="Google Shape;2111;p74"/>
            <p:cNvSpPr txBox="1"/>
            <p:nvPr/>
          </p:nvSpPr>
          <p:spPr>
            <a:xfrm>
              <a:off x="213552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2" name="Google Shape;2112;p74"/>
            <p:cNvSpPr txBox="1"/>
            <p:nvPr/>
          </p:nvSpPr>
          <p:spPr>
            <a:xfrm>
              <a:off x="29232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3" name="Google Shape;2113;p74"/>
            <p:cNvSpPr txBox="1"/>
            <p:nvPr/>
          </p:nvSpPr>
          <p:spPr>
            <a:xfrm>
              <a:off x="37093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4" name="Google Shape;2114;p74"/>
            <p:cNvSpPr txBox="1"/>
            <p:nvPr/>
          </p:nvSpPr>
          <p:spPr>
            <a:xfrm>
              <a:off x="37136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5" name="Google Shape;2115;p74"/>
            <p:cNvSpPr txBox="1"/>
            <p:nvPr/>
          </p:nvSpPr>
          <p:spPr>
            <a:xfrm>
              <a:off x="849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116" name="Google Shape;2116;p74"/>
          <p:cNvSpPr/>
          <p:nvPr/>
        </p:nvSpPr>
        <p:spPr>
          <a:xfrm>
            <a:off x="49933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(t’)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7" name="Google Shape;2117;p74"/>
          <p:cNvSpPr/>
          <p:nvPr/>
        </p:nvSpPr>
        <p:spPr>
          <a:xfrm>
            <a:off x="49933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(T’),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18" name="Google Shape;2118;p74"/>
          <p:cNvGrpSpPr/>
          <p:nvPr/>
        </p:nvGrpSpPr>
        <p:grpSpPr>
          <a:xfrm>
            <a:off x="567325" y="2660075"/>
            <a:ext cx="3830400" cy="634200"/>
            <a:chOff x="567325" y="2660075"/>
            <a:chExt cx="3830400" cy="634200"/>
          </a:xfrm>
        </p:grpSpPr>
        <p:sp>
          <p:nvSpPr>
            <p:cNvPr id="2119" name="Google Shape;2119;p74"/>
            <p:cNvSpPr/>
            <p:nvPr/>
          </p:nvSpPr>
          <p:spPr>
            <a:xfrm>
              <a:off x="567325" y="2660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Enc-Dec Attention [Attn(D, E, E)]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20" name="Google Shape;2120;p74"/>
            <p:cNvCxnSpPr>
              <a:endCxn id="2119" idx="1"/>
            </p:cNvCxnSpPr>
            <p:nvPr/>
          </p:nvCxnSpPr>
          <p:spPr>
            <a:xfrm flipH="1" rot="10800000">
              <a:off x="2479525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21" name="Google Shape;2121;p74"/>
            <p:cNvCxnSpPr/>
            <p:nvPr/>
          </p:nvCxnSpPr>
          <p:spPr>
            <a:xfrm flipH="1" rot="10800000">
              <a:off x="3262223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22" name="Google Shape;2122;p74"/>
            <p:cNvCxnSpPr/>
            <p:nvPr/>
          </p:nvCxnSpPr>
          <p:spPr>
            <a:xfrm flipH="1" rot="10800000">
              <a:off x="4044921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23" name="Google Shape;2123;p74"/>
            <p:cNvCxnSpPr/>
            <p:nvPr/>
          </p:nvCxnSpPr>
          <p:spPr>
            <a:xfrm flipH="1" rot="10800000">
              <a:off x="1696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24" name="Google Shape;2124;p74"/>
            <p:cNvCxnSpPr/>
            <p:nvPr/>
          </p:nvCxnSpPr>
          <p:spPr>
            <a:xfrm flipH="1" rot="10800000">
              <a:off x="934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25" name="Google Shape;2125;p74"/>
          <p:cNvGrpSpPr/>
          <p:nvPr/>
        </p:nvGrpSpPr>
        <p:grpSpPr>
          <a:xfrm>
            <a:off x="4504501" y="4121350"/>
            <a:ext cx="4312798" cy="753819"/>
            <a:chOff x="4504501" y="4121350"/>
            <a:chExt cx="4312798" cy="753819"/>
          </a:xfrm>
        </p:grpSpPr>
        <p:sp>
          <p:nvSpPr>
            <p:cNvPr id="2126" name="Google Shape;2126;p74"/>
            <p:cNvSpPr txBox="1"/>
            <p:nvPr/>
          </p:nvSpPr>
          <p:spPr>
            <a:xfrm>
              <a:off x="5060023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7" name="Google Shape;2127;p74"/>
            <p:cNvSpPr txBox="1"/>
            <p:nvPr/>
          </p:nvSpPr>
          <p:spPr>
            <a:xfrm>
              <a:off x="5848484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8" name="Google Shape;2128;p74"/>
            <p:cNvSpPr txBox="1"/>
            <p:nvPr/>
          </p:nvSpPr>
          <p:spPr>
            <a:xfrm>
              <a:off x="6610298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9" name="Google Shape;2129;p74"/>
            <p:cNvSpPr txBox="1"/>
            <p:nvPr/>
          </p:nvSpPr>
          <p:spPr>
            <a:xfrm>
              <a:off x="7364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0" name="Google Shape;2130;p74"/>
            <p:cNvSpPr txBox="1"/>
            <p:nvPr/>
          </p:nvSpPr>
          <p:spPr>
            <a:xfrm>
              <a:off x="45045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T’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1" name="Google Shape;2131;p74"/>
            <p:cNvSpPr txBox="1"/>
            <p:nvPr/>
          </p:nvSpPr>
          <p:spPr>
            <a:xfrm>
              <a:off x="5056545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2" name="Google Shape;2132;p74"/>
            <p:cNvSpPr txBox="1"/>
            <p:nvPr/>
          </p:nvSpPr>
          <p:spPr>
            <a:xfrm>
              <a:off x="5845857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3" name="Google Shape;2133;p74"/>
            <p:cNvSpPr txBox="1"/>
            <p:nvPr/>
          </p:nvSpPr>
          <p:spPr>
            <a:xfrm>
              <a:off x="6607962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4" name="Google Shape;2134;p74"/>
            <p:cNvSpPr txBox="1"/>
            <p:nvPr/>
          </p:nvSpPr>
          <p:spPr>
            <a:xfrm>
              <a:off x="7363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5" name="Google Shape;2135;p74"/>
            <p:cNvSpPr txBox="1"/>
            <p:nvPr/>
          </p:nvSpPr>
          <p:spPr>
            <a:xfrm>
              <a:off x="8126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6" name="Google Shape;2136;p74"/>
            <p:cNvSpPr txBox="1"/>
            <p:nvPr/>
          </p:nvSpPr>
          <p:spPr>
            <a:xfrm>
              <a:off x="8125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137" name="Google Shape;2137;p74"/>
          <p:cNvCxnSpPr>
            <a:stCxn id="2138" idx="0"/>
            <a:endCxn id="2119" idx="0"/>
          </p:cNvCxnSpPr>
          <p:nvPr/>
        </p:nvCxnSpPr>
        <p:spPr>
          <a:xfrm flipH="1" rot="5400000">
            <a:off x="4637441" y="2581519"/>
            <a:ext cx="472800" cy="9525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39" name="Google Shape;2139;p74"/>
          <p:cNvGrpSpPr/>
          <p:nvPr/>
        </p:nvGrpSpPr>
        <p:grpSpPr>
          <a:xfrm>
            <a:off x="665939" y="1201296"/>
            <a:ext cx="735300" cy="1102179"/>
            <a:chOff x="1634127" y="1201296"/>
            <a:chExt cx="735300" cy="1102179"/>
          </a:xfrm>
        </p:grpSpPr>
        <p:sp>
          <p:nvSpPr>
            <p:cNvPr id="2140" name="Google Shape;2140;p74"/>
            <p:cNvSpPr txBox="1"/>
            <p:nvPr/>
          </p:nvSpPr>
          <p:spPr>
            <a:xfrm>
              <a:off x="1668679" y="14976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1" name="Google Shape;2141;p74"/>
            <p:cNvSpPr txBox="1"/>
            <p:nvPr/>
          </p:nvSpPr>
          <p:spPr>
            <a:xfrm>
              <a:off x="1671306" y="12012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2" name="Google Shape;2142;p74"/>
            <p:cNvSpPr/>
            <p:nvPr/>
          </p:nvSpPr>
          <p:spPr>
            <a:xfrm>
              <a:off x="1634127" y="19809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s(a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43" name="Google Shape;2143;p74"/>
          <p:cNvGrpSpPr/>
          <p:nvPr/>
        </p:nvGrpSpPr>
        <p:grpSpPr>
          <a:xfrm>
            <a:off x="4504501" y="3133370"/>
            <a:ext cx="4174650" cy="446400"/>
            <a:chOff x="4504501" y="3133370"/>
            <a:chExt cx="4174650" cy="446400"/>
          </a:xfrm>
        </p:grpSpPr>
        <p:grpSp>
          <p:nvGrpSpPr>
            <p:cNvPr id="2144" name="Google Shape;2144;p74"/>
            <p:cNvGrpSpPr/>
            <p:nvPr/>
          </p:nvGrpSpPr>
          <p:grpSpPr>
            <a:xfrm>
              <a:off x="5124791" y="3294169"/>
              <a:ext cx="450600" cy="145800"/>
              <a:chOff x="705975" y="2212050"/>
              <a:chExt cx="450600" cy="145800"/>
            </a:xfrm>
          </p:grpSpPr>
          <p:sp>
            <p:nvSpPr>
              <p:cNvPr id="2145" name="Google Shape;2145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7" name="Google Shape;2147;p74"/>
            <p:cNvGrpSpPr/>
            <p:nvPr/>
          </p:nvGrpSpPr>
          <p:grpSpPr>
            <a:xfrm>
              <a:off x="5985403" y="3294169"/>
              <a:ext cx="450600" cy="145800"/>
              <a:chOff x="705975" y="2212050"/>
              <a:chExt cx="450600" cy="145800"/>
            </a:xfrm>
          </p:grpSpPr>
          <p:sp>
            <p:nvSpPr>
              <p:cNvPr id="2148" name="Google Shape;2148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1" name="Google Shape;2151;p74"/>
            <p:cNvGrpSpPr/>
            <p:nvPr/>
          </p:nvGrpSpPr>
          <p:grpSpPr>
            <a:xfrm>
              <a:off x="6763275" y="3294169"/>
              <a:ext cx="450600" cy="145800"/>
              <a:chOff x="705975" y="2212050"/>
              <a:chExt cx="450600" cy="145800"/>
            </a:xfrm>
          </p:grpSpPr>
          <p:sp>
            <p:nvSpPr>
              <p:cNvPr id="2152" name="Google Shape;2152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5" name="Google Shape;2155;p74"/>
            <p:cNvGrpSpPr/>
            <p:nvPr/>
          </p:nvGrpSpPr>
          <p:grpSpPr>
            <a:xfrm>
              <a:off x="7542750" y="3294169"/>
              <a:ext cx="450600" cy="145800"/>
              <a:chOff x="705975" y="2212050"/>
              <a:chExt cx="450600" cy="145800"/>
            </a:xfrm>
          </p:grpSpPr>
          <p:sp>
            <p:nvSpPr>
              <p:cNvPr id="2156" name="Google Shape;2156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9" name="Google Shape;2159;p74"/>
            <p:cNvSpPr txBox="1"/>
            <p:nvPr/>
          </p:nvSpPr>
          <p:spPr>
            <a:xfrm>
              <a:off x="45045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160" name="Google Shape;2160;p74"/>
            <p:cNvGrpSpPr/>
            <p:nvPr/>
          </p:nvGrpSpPr>
          <p:grpSpPr>
            <a:xfrm>
              <a:off x="8228550" y="3294169"/>
              <a:ext cx="450600" cy="145800"/>
              <a:chOff x="705975" y="2212050"/>
              <a:chExt cx="450600" cy="145800"/>
            </a:xfrm>
          </p:grpSpPr>
          <p:sp>
            <p:nvSpPr>
              <p:cNvPr id="2161" name="Google Shape;2161;p74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74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74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64" name="Google Shape;2164;p74"/>
          <p:cNvGrpSpPr/>
          <p:nvPr/>
        </p:nvGrpSpPr>
        <p:grpSpPr>
          <a:xfrm>
            <a:off x="84903" y="2214580"/>
            <a:ext cx="4197214" cy="446400"/>
            <a:chOff x="84903" y="2214580"/>
            <a:chExt cx="4197214" cy="446400"/>
          </a:xfrm>
        </p:grpSpPr>
        <p:grpSp>
          <p:nvGrpSpPr>
            <p:cNvPr id="2165" name="Google Shape;2165;p74"/>
            <p:cNvGrpSpPr/>
            <p:nvPr/>
          </p:nvGrpSpPr>
          <p:grpSpPr>
            <a:xfrm>
              <a:off x="84903" y="2214580"/>
              <a:ext cx="3403837" cy="446400"/>
              <a:chOff x="84903" y="2214580"/>
              <a:chExt cx="3403837" cy="446400"/>
            </a:xfrm>
          </p:grpSpPr>
          <p:grpSp>
            <p:nvGrpSpPr>
              <p:cNvPr id="2166" name="Google Shape;2166;p74"/>
              <p:cNvGrpSpPr/>
              <p:nvPr/>
            </p:nvGrpSpPr>
            <p:grpSpPr>
              <a:xfrm>
                <a:off x="804215" y="2363444"/>
                <a:ext cx="450600" cy="145800"/>
                <a:chOff x="705975" y="2212050"/>
                <a:chExt cx="450600" cy="145800"/>
              </a:xfrm>
            </p:grpSpPr>
            <p:sp>
              <p:nvSpPr>
                <p:cNvPr id="2167" name="Google Shape;2167;p74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8" name="Google Shape;2168;p74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9" name="Google Shape;2169;p74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70" name="Google Shape;2170;p74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2171" name="Google Shape;2171;p74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2" name="Google Shape;2172;p74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3" name="Google Shape;2173;p74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74" name="Google Shape;2174;p74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2175" name="Google Shape;2175;p74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6" name="Google Shape;2176;p74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7" name="Google Shape;2177;p74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78" name="Google Shape;2178;p74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2179" name="Google Shape;2179;p74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0" name="Google Shape;2180;p74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1" name="Google Shape;2181;p74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82" name="Google Shape;2182;p74"/>
              <p:cNvSpPr txBox="1"/>
              <p:nvPr/>
            </p:nvSpPr>
            <p:spPr>
              <a:xfrm>
                <a:off x="84903" y="2214580"/>
                <a:ext cx="69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183" name="Google Shape;2183;p74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2184" name="Google Shape;2184;p74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74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74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87" name="Google Shape;2187;p74"/>
          <p:cNvGrpSpPr/>
          <p:nvPr/>
        </p:nvGrpSpPr>
        <p:grpSpPr>
          <a:xfrm>
            <a:off x="1478282" y="2363444"/>
            <a:ext cx="2803835" cy="148025"/>
            <a:chOff x="1478282" y="2363444"/>
            <a:chExt cx="2803835" cy="148025"/>
          </a:xfrm>
        </p:grpSpPr>
        <p:grpSp>
          <p:nvGrpSpPr>
            <p:cNvPr id="2188" name="Google Shape;2188;p74"/>
            <p:cNvGrpSpPr/>
            <p:nvPr/>
          </p:nvGrpSpPr>
          <p:grpSpPr>
            <a:xfrm>
              <a:off x="1478282" y="2363444"/>
              <a:ext cx="2010459" cy="148025"/>
              <a:chOff x="1478282" y="2363444"/>
              <a:chExt cx="2010459" cy="148025"/>
            </a:xfrm>
          </p:grpSpPr>
          <p:grpSp>
            <p:nvGrpSpPr>
              <p:cNvPr id="2189" name="Google Shape;2189;p74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2190" name="Google Shape;2190;p74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1" name="Google Shape;2191;p74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2" name="Google Shape;2192;p74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93" name="Google Shape;2193;p74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2194" name="Google Shape;2194;p74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5" name="Google Shape;2195;p74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6" name="Google Shape;2196;p74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97" name="Google Shape;2197;p74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2198" name="Google Shape;2198;p74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9" name="Google Shape;2199;p74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0" name="Google Shape;2200;p74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01" name="Google Shape;2201;p74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2202" name="Google Shape;2202;p74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74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74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205" name="Google Shape;22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50" y="950488"/>
            <a:ext cx="4480099" cy="8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Transformer</a:t>
            </a:r>
            <a:endParaRPr/>
          </a:p>
        </p:txBody>
      </p:sp>
      <p:sp>
        <p:nvSpPr>
          <p:cNvPr id="2211" name="Google Shape;2211;p75"/>
          <p:cNvSpPr/>
          <p:nvPr/>
        </p:nvSpPr>
        <p:spPr>
          <a:xfrm>
            <a:off x="5737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2" name="Google Shape;2212;p75"/>
          <p:cNvSpPr/>
          <p:nvPr/>
        </p:nvSpPr>
        <p:spPr>
          <a:xfrm>
            <a:off x="5737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13" name="Google Shape;2213;p75"/>
          <p:cNvGrpSpPr/>
          <p:nvPr/>
        </p:nvGrpSpPr>
        <p:grpSpPr>
          <a:xfrm>
            <a:off x="84901" y="3133370"/>
            <a:ext cx="4174650" cy="446400"/>
            <a:chOff x="84901" y="3133370"/>
            <a:chExt cx="4174650" cy="446400"/>
          </a:xfrm>
        </p:grpSpPr>
        <p:grpSp>
          <p:nvGrpSpPr>
            <p:cNvPr id="2214" name="Google Shape;2214;p75"/>
            <p:cNvGrpSpPr/>
            <p:nvPr/>
          </p:nvGrpSpPr>
          <p:grpSpPr>
            <a:xfrm>
              <a:off x="705191" y="3294169"/>
              <a:ext cx="450600" cy="145800"/>
              <a:chOff x="705975" y="2212050"/>
              <a:chExt cx="450600" cy="145800"/>
            </a:xfrm>
          </p:grpSpPr>
          <p:sp>
            <p:nvSpPr>
              <p:cNvPr id="2215" name="Google Shape;2215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8" name="Google Shape;2218;p75"/>
            <p:cNvGrpSpPr/>
            <p:nvPr/>
          </p:nvGrpSpPr>
          <p:grpSpPr>
            <a:xfrm>
              <a:off x="1467191" y="3294169"/>
              <a:ext cx="450600" cy="145800"/>
              <a:chOff x="705975" y="2212050"/>
              <a:chExt cx="450600" cy="145800"/>
            </a:xfrm>
          </p:grpSpPr>
          <p:sp>
            <p:nvSpPr>
              <p:cNvPr id="2219" name="Google Shape;2219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2" name="Google Shape;2222;p75"/>
            <p:cNvGrpSpPr/>
            <p:nvPr/>
          </p:nvGrpSpPr>
          <p:grpSpPr>
            <a:xfrm>
              <a:off x="2254371" y="3294169"/>
              <a:ext cx="450600" cy="145800"/>
              <a:chOff x="705975" y="2212050"/>
              <a:chExt cx="450600" cy="145800"/>
            </a:xfrm>
          </p:grpSpPr>
          <p:sp>
            <p:nvSpPr>
              <p:cNvPr id="2223" name="Google Shape;2223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6" name="Google Shape;2226;p75"/>
            <p:cNvGrpSpPr/>
            <p:nvPr/>
          </p:nvGrpSpPr>
          <p:grpSpPr>
            <a:xfrm>
              <a:off x="3029475" y="3294169"/>
              <a:ext cx="450600" cy="145800"/>
              <a:chOff x="705975" y="2212050"/>
              <a:chExt cx="450600" cy="145800"/>
            </a:xfrm>
          </p:grpSpPr>
          <p:sp>
            <p:nvSpPr>
              <p:cNvPr id="2227" name="Google Shape;2227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0" name="Google Shape;2230;p75"/>
            <p:cNvGrpSpPr/>
            <p:nvPr/>
          </p:nvGrpSpPr>
          <p:grpSpPr>
            <a:xfrm>
              <a:off x="3808950" y="3294169"/>
              <a:ext cx="450600" cy="145800"/>
              <a:chOff x="705975" y="2212050"/>
              <a:chExt cx="450600" cy="145800"/>
            </a:xfrm>
          </p:grpSpPr>
          <p:sp>
            <p:nvSpPr>
              <p:cNvPr id="2231" name="Google Shape;2231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4" name="Google Shape;2234;p75"/>
            <p:cNvSpPr txBox="1"/>
            <p:nvPr/>
          </p:nvSpPr>
          <p:spPr>
            <a:xfrm>
              <a:off x="849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235" name="Google Shape;2235;p75"/>
          <p:cNvGrpSpPr/>
          <p:nvPr/>
        </p:nvGrpSpPr>
        <p:grpSpPr>
          <a:xfrm>
            <a:off x="84901" y="4201975"/>
            <a:ext cx="4319093" cy="673195"/>
            <a:chOff x="84901" y="4201975"/>
            <a:chExt cx="4319093" cy="673195"/>
          </a:xfrm>
        </p:grpSpPr>
        <p:sp>
          <p:nvSpPr>
            <p:cNvPr id="2236" name="Google Shape;2236;p75"/>
            <p:cNvSpPr txBox="1"/>
            <p:nvPr/>
          </p:nvSpPr>
          <p:spPr>
            <a:xfrm>
              <a:off x="573700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7" name="Google Shape;2237;p75"/>
            <p:cNvSpPr txBox="1"/>
            <p:nvPr/>
          </p:nvSpPr>
          <p:spPr>
            <a:xfrm>
              <a:off x="1355461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8" name="Google Shape;2238;p75"/>
            <p:cNvSpPr txBox="1"/>
            <p:nvPr/>
          </p:nvSpPr>
          <p:spPr>
            <a:xfrm>
              <a:off x="2137223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9" name="Google Shape;2239;p75"/>
            <p:cNvSpPr txBox="1"/>
            <p:nvPr/>
          </p:nvSpPr>
          <p:spPr>
            <a:xfrm>
              <a:off x="29189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0" name="Google Shape;2240;p75"/>
            <p:cNvSpPr txBox="1"/>
            <p:nvPr/>
          </p:nvSpPr>
          <p:spPr>
            <a:xfrm>
              <a:off x="57370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1" name="Google Shape;2241;p75"/>
            <p:cNvSpPr txBox="1"/>
            <p:nvPr/>
          </p:nvSpPr>
          <p:spPr>
            <a:xfrm>
              <a:off x="135461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2" name="Google Shape;2242;p75"/>
            <p:cNvSpPr txBox="1"/>
            <p:nvPr/>
          </p:nvSpPr>
          <p:spPr>
            <a:xfrm>
              <a:off x="213552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3" name="Google Shape;2243;p75"/>
            <p:cNvSpPr txBox="1"/>
            <p:nvPr/>
          </p:nvSpPr>
          <p:spPr>
            <a:xfrm>
              <a:off x="29232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4" name="Google Shape;2244;p75"/>
            <p:cNvSpPr txBox="1"/>
            <p:nvPr/>
          </p:nvSpPr>
          <p:spPr>
            <a:xfrm>
              <a:off x="37093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5" name="Google Shape;2245;p75"/>
            <p:cNvSpPr txBox="1"/>
            <p:nvPr/>
          </p:nvSpPr>
          <p:spPr>
            <a:xfrm>
              <a:off x="37136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6" name="Google Shape;2246;p75"/>
            <p:cNvSpPr txBox="1"/>
            <p:nvPr/>
          </p:nvSpPr>
          <p:spPr>
            <a:xfrm>
              <a:off x="849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47" name="Google Shape;2247;p75"/>
          <p:cNvSpPr/>
          <p:nvPr/>
        </p:nvSpPr>
        <p:spPr>
          <a:xfrm>
            <a:off x="49933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(t’)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8" name="Google Shape;2248;p75"/>
          <p:cNvSpPr/>
          <p:nvPr/>
        </p:nvSpPr>
        <p:spPr>
          <a:xfrm>
            <a:off x="49933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(T’),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49" name="Google Shape;2249;p75"/>
          <p:cNvGrpSpPr/>
          <p:nvPr/>
        </p:nvGrpSpPr>
        <p:grpSpPr>
          <a:xfrm>
            <a:off x="567325" y="2660075"/>
            <a:ext cx="3830400" cy="634200"/>
            <a:chOff x="567325" y="2660075"/>
            <a:chExt cx="3830400" cy="634200"/>
          </a:xfrm>
        </p:grpSpPr>
        <p:sp>
          <p:nvSpPr>
            <p:cNvPr id="2250" name="Google Shape;2250;p75"/>
            <p:cNvSpPr/>
            <p:nvPr/>
          </p:nvSpPr>
          <p:spPr>
            <a:xfrm>
              <a:off x="567325" y="2660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Enc-Dec Attention [Attn(D, E, E)]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51" name="Google Shape;2251;p75"/>
            <p:cNvCxnSpPr>
              <a:endCxn id="2250" idx="1"/>
            </p:cNvCxnSpPr>
            <p:nvPr/>
          </p:nvCxnSpPr>
          <p:spPr>
            <a:xfrm flipH="1" rot="10800000">
              <a:off x="2479525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52" name="Google Shape;2252;p75"/>
            <p:cNvCxnSpPr/>
            <p:nvPr/>
          </p:nvCxnSpPr>
          <p:spPr>
            <a:xfrm flipH="1" rot="10800000">
              <a:off x="3262223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53" name="Google Shape;2253;p75"/>
            <p:cNvCxnSpPr/>
            <p:nvPr/>
          </p:nvCxnSpPr>
          <p:spPr>
            <a:xfrm flipH="1" rot="10800000">
              <a:off x="4044921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54" name="Google Shape;2254;p75"/>
            <p:cNvCxnSpPr/>
            <p:nvPr/>
          </p:nvCxnSpPr>
          <p:spPr>
            <a:xfrm flipH="1" rot="10800000">
              <a:off x="1696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55" name="Google Shape;2255;p75"/>
            <p:cNvCxnSpPr/>
            <p:nvPr/>
          </p:nvCxnSpPr>
          <p:spPr>
            <a:xfrm flipH="1" rot="10800000">
              <a:off x="934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56" name="Google Shape;2256;p75"/>
          <p:cNvGrpSpPr/>
          <p:nvPr/>
        </p:nvGrpSpPr>
        <p:grpSpPr>
          <a:xfrm>
            <a:off x="4504501" y="4121350"/>
            <a:ext cx="4312798" cy="753819"/>
            <a:chOff x="4504501" y="4121350"/>
            <a:chExt cx="4312798" cy="753819"/>
          </a:xfrm>
        </p:grpSpPr>
        <p:sp>
          <p:nvSpPr>
            <p:cNvPr id="2257" name="Google Shape;2257;p75"/>
            <p:cNvSpPr txBox="1"/>
            <p:nvPr/>
          </p:nvSpPr>
          <p:spPr>
            <a:xfrm>
              <a:off x="5060023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8" name="Google Shape;2258;p75"/>
            <p:cNvSpPr txBox="1"/>
            <p:nvPr/>
          </p:nvSpPr>
          <p:spPr>
            <a:xfrm>
              <a:off x="5848484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9" name="Google Shape;2259;p75"/>
            <p:cNvSpPr txBox="1"/>
            <p:nvPr/>
          </p:nvSpPr>
          <p:spPr>
            <a:xfrm>
              <a:off x="6610298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0" name="Google Shape;2260;p75"/>
            <p:cNvSpPr txBox="1"/>
            <p:nvPr/>
          </p:nvSpPr>
          <p:spPr>
            <a:xfrm>
              <a:off x="7364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1" name="Google Shape;2261;p75"/>
            <p:cNvSpPr txBox="1"/>
            <p:nvPr/>
          </p:nvSpPr>
          <p:spPr>
            <a:xfrm>
              <a:off x="45045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T’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2" name="Google Shape;2262;p75"/>
            <p:cNvSpPr txBox="1"/>
            <p:nvPr/>
          </p:nvSpPr>
          <p:spPr>
            <a:xfrm>
              <a:off x="5056545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3" name="Google Shape;2263;p75"/>
            <p:cNvSpPr txBox="1"/>
            <p:nvPr/>
          </p:nvSpPr>
          <p:spPr>
            <a:xfrm>
              <a:off x="5845857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4" name="Google Shape;2264;p75"/>
            <p:cNvSpPr txBox="1"/>
            <p:nvPr/>
          </p:nvSpPr>
          <p:spPr>
            <a:xfrm>
              <a:off x="6607962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5" name="Google Shape;2265;p75"/>
            <p:cNvSpPr txBox="1"/>
            <p:nvPr/>
          </p:nvSpPr>
          <p:spPr>
            <a:xfrm>
              <a:off x="7363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6" name="Google Shape;2266;p75"/>
            <p:cNvSpPr txBox="1"/>
            <p:nvPr/>
          </p:nvSpPr>
          <p:spPr>
            <a:xfrm>
              <a:off x="8126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7" name="Google Shape;2267;p75"/>
            <p:cNvSpPr txBox="1"/>
            <p:nvPr/>
          </p:nvSpPr>
          <p:spPr>
            <a:xfrm>
              <a:off x="8125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268" name="Google Shape;2268;p75"/>
          <p:cNvCxnSpPr>
            <a:stCxn id="2269" idx="0"/>
            <a:endCxn id="2250" idx="0"/>
          </p:cNvCxnSpPr>
          <p:nvPr/>
        </p:nvCxnSpPr>
        <p:spPr>
          <a:xfrm flipH="1" rot="5400000">
            <a:off x="4637441" y="2581519"/>
            <a:ext cx="472800" cy="9525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70" name="Google Shape;2270;p75"/>
          <p:cNvGrpSpPr/>
          <p:nvPr/>
        </p:nvGrpSpPr>
        <p:grpSpPr>
          <a:xfrm>
            <a:off x="4504501" y="3133370"/>
            <a:ext cx="4174650" cy="446400"/>
            <a:chOff x="4504501" y="3133370"/>
            <a:chExt cx="4174650" cy="446400"/>
          </a:xfrm>
        </p:grpSpPr>
        <p:grpSp>
          <p:nvGrpSpPr>
            <p:cNvPr id="2271" name="Google Shape;2271;p75"/>
            <p:cNvGrpSpPr/>
            <p:nvPr/>
          </p:nvGrpSpPr>
          <p:grpSpPr>
            <a:xfrm>
              <a:off x="5124791" y="3294169"/>
              <a:ext cx="450600" cy="145800"/>
              <a:chOff x="705975" y="2212050"/>
              <a:chExt cx="450600" cy="145800"/>
            </a:xfrm>
          </p:grpSpPr>
          <p:sp>
            <p:nvSpPr>
              <p:cNvPr id="2272" name="Google Shape;2272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4" name="Google Shape;2274;p75"/>
            <p:cNvGrpSpPr/>
            <p:nvPr/>
          </p:nvGrpSpPr>
          <p:grpSpPr>
            <a:xfrm>
              <a:off x="5985403" y="3294169"/>
              <a:ext cx="450600" cy="145800"/>
              <a:chOff x="705975" y="2212050"/>
              <a:chExt cx="450600" cy="145800"/>
            </a:xfrm>
          </p:grpSpPr>
          <p:sp>
            <p:nvSpPr>
              <p:cNvPr id="2275" name="Google Shape;2275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8" name="Google Shape;2278;p75"/>
            <p:cNvGrpSpPr/>
            <p:nvPr/>
          </p:nvGrpSpPr>
          <p:grpSpPr>
            <a:xfrm>
              <a:off x="6763275" y="3294169"/>
              <a:ext cx="450600" cy="145800"/>
              <a:chOff x="705975" y="2212050"/>
              <a:chExt cx="450600" cy="145800"/>
            </a:xfrm>
          </p:grpSpPr>
          <p:sp>
            <p:nvSpPr>
              <p:cNvPr id="2279" name="Google Shape;2279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2" name="Google Shape;2282;p75"/>
            <p:cNvGrpSpPr/>
            <p:nvPr/>
          </p:nvGrpSpPr>
          <p:grpSpPr>
            <a:xfrm>
              <a:off x="7542750" y="3294169"/>
              <a:ext cx="450600" cy="145800"/>
              <a:chOff x="705975" y="2212050"/>
              <a:chExt cx="450600" cy="145800"/>
            </a:xfrm>
          </p:grpSpPr>
          <p:sp>
            <p:nvSpPr>
              <p:cNvPr id="2283" name="Google Shape;2283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6" name="Google Shape;2286;p75"/>
            <p:cNvSpPr txBox="1"/>
            <p:nvPr/>
          </p:nvSpPr>
          <p:spPr>
            <a:xfrm>
              <a:off x="45045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287" name="Google Shape;2287;p75"/>
            <p:cNvGrpSpPr/>
            <p:nvPr/>
          </p:nvGrpSpPr>
          <p:grpSpPr>
            <a:xfrm>
              <a:off x="8228550" y="3294169"/>
              <a:ext cx="450600" cy="145800"/>
              <a:chOff x="705975" y="2212050"/>
              <a:chExt cx="450600" cy="145800"/>
            </a:xfrm>
          </p:grpSpPr>
          <p:sp>
            <p:nvSpPr>
              <p:cNvPr id="2288" name="Google Shape;2288;p75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75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75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291" name="Google Shape;2291;p75"/>
          <p:cNvCxnSpPr/>
          <p:nvPr/>
        </p:nvCxnSpPr>
        <p:spPr>
          <a:xfrm flipH="1" rot="5400000">
            <a:off x="5056541" y="2162419"/>
            <a:ext cx="472800" cy="17907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92" name="Google Shape;2292;p75"/>
          <p:cNvGrpSpPr/>
          <p:nvPr/>
        </p:nvGrpSpPr>
        <p:grpSpPr>
          <a:xfrm>
            <a:off x="1344273" y="1200147"/>
            <a:ext cx="735300" cy="1102179"/>
            <a:chOff x="2619502" y="1200147"/>
            <a:chExt cx="735300" cy="1102179"/>
          </a:xfrm>
        </p:grpSpPr>
        <p:sp>
          <p:nvSpPr>
            <p:cNvPr id="2293" name="Google Shape;2293;p75"/>
            <p:cNvSpPr txBox="1"/>
            <p:nvPr/>
          </p:nvSpPr>
          <p:spPr>
            <a:xfrm>
              <a:off x="2654158" y="1496547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4" name="Google Shape;2294;p75"/>
            <p:cNvSpPr txBox="1"/>
            <p:nvPr/>
          </p:nvSpPr>
          <p:spPr>
            <a:xfrm>
              <a:off x="2656494" y="1200147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5" name="Google Shape;2295;p75"/>
            <p:cNvSpPr/>
            <p:nvPr/>
          </p:nvSpPr>
          <p:spPr>
            <a:xfrm>
              <a:off x="2619502" y="1979827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s(a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296" name="Google Shape;2296;p75"/>
          <p:cNvGrpSpPr/>
          <p:nvPr/>
        </p:nvGrpSpPr>
        <p:grpSpPr>
          <a:xfrm>
            <a:off x="84903" y="2214580"/>
            <a:ext cx="4197214" cy="446400"/>
            <a:chOff x="84903" y="2214580"/>
            <a:chExt cx="4197214" cy="446400"/>
          </a:xfrm>
        </p:grpSpPr>
        <p:grpSp>
          <p:nvGrpSpPr>
            <p:cNvPr id="2297" name="Google Shape;2297;p75"/>
            <p:cNvGrpSpPr/>
            <p:nvPr/>
          </p:nvGrpSpPr>
          <p:grpSpPr>
            <a:xfrm>
              <a:off x="84903" y="2214580"/>
              <a:ext cx="3403837" cy="446400"/>
              <a:chOff x="84903" y="2214580"/>
              <a:chExt cx="3403837" cy="446400"/>
            </a:xfrm>
          </p:grpSpPr>
          <p:grpSp>
            <p:nvGrpSpPr>
              <p:cNvPr id="2298" name="Google Shape;2298;p75"/>
              <p:cNvGrpSpPr/>
              <p:nvPr/>
            </p:nvGrpSpPr>
            <p:grpSpPr>
              <a:xfrm>
                <a:off x="804215" y="2363444"/>
                <a:ext cx="450600" cy="145800"/>
                <a:chOff x="705975" y="2212050"/>
                <a:chExt cx="450600" cy="145800"/>
              </a:xfrm>
            </p:grpSpPr>
            <p:sp>
              <p:nvSpPr>
                <p:cNvPr id="2299" name="Google Shape;2299;p75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0" name="Google Shape;2300;p75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1" name="Google Shape;2301;p75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02" name="Google Shape;2302;p75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2303" name="Google Shape;2303;p75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4" name="Google Shape;2304;p75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5" name="Google Shape;2305;p75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06" name="Google Shape;2306;p75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2307" name="Google Shape;2307;p75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8" name="Google Shape;2308;p75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9" name="Google Shape;2309;p75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10" name="Google Shape;2310;p75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2311" name="Google Shape;2311;p75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2" name="Google Shape;2312;p75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3" name="Google Shape;2313;p75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14" name="Google Shape;2314;p75"/>
              <p:cNvSpPr txBox="1"/>
              <p:nvPr/>
            </p:nvSpPr>
            <p:spPr>
              <a:xfrm>
                <a:off x="84903" y="2214580"/>
                <a:ext cx="69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315" name="Google Shape;2315;p75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2316" name="Google Shape;2316;p75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75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75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19" name="Google Shape;2319;p75"/>
          <p:cNvGrpSpPr/>
          <p:nvPr/>
        </p:nvGrpSpPr>
        <p:grpSpPr>
          <a:xfrm>
            <a:off x="2272117" y="2363444"/>
            <a:ext cx="2009999" cy="148025"/>
            <a:chOff x="2272117" y="2363444"/>
            <a:chExt cx="2009999" cy="148025"/>
          </a:xfrm>
        </p:grpSpPr>
        <p:grpSp>
          <p:nvGrpSpPr>
            <p:cNvPr id="2320" name="Google Shape;2320;p75"/>
            <p:cNvGrpSpPr/>
            <p:nvPr/>
          </p:nvGrpSpPr>
          <p:grpSpPr>
            <a:xfrm>
              <a:off x="2272117" y="2363444"/>
              <a:ext cx="1216623" cy="148025"/>
              <a:chOff x="2272117" y="2363444"/>
              <a:chExt cx="1216623" cy="148025"/>
            </a:xfrm>
          </p:grpSpPr>
          <p:grpSp>
            <p:nvGrpSpPr>
              <p:cNvPr id="2321" name="Google Shape;2321;p75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2322" name="Google Shape;2322;p75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3" name="Google Shape;2323;p75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4" name="Google Shape;2324;p75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25" name="Google Shape;2325;p75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2326" name="Google Shape;2326;p75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7" name="Google Shape;2327;p75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8" name="Google Shape;2328;p75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1D1C1D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29" name="Google Shape;2329;p75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2330" name="Google Shape;2330;p75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75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75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33" name="Google Shape;2333;p75"/>
          <p:cNvSpPr/>
          <p:nvPr/>
        </p:nvSpPr>
        <p:spPr>
          <a:xfrm>
            <a:off x="179300" y="3014375"/>
            <a:ext cx="4392600" cy="2084400"/>
          </a:xfrm>
          <a:prstGeom prst="roundRect">
            <a:avLst>
              <a:gd fmla="val 16667" name="adj"/>
            </a:avLst>
          </a:prstGeom>
          <a:solidFill>
            <a:srgbClr val="CFE2F3">
              <a:alpha val="1310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Transformer</a:t>
            </a:r>
            <a:endParaRPr/>
          </a:p>
        </p:txBody>
      </p:sp>
      <p:sp>
        <p:nvSpPr>
          <p:cNvPr id="2339" name="Google Shape;2339;p76"/>
          <p:cNvSpPr/>
          <p:nvPr/>
        </p:nvSpPr>
        <p:spPr>
          <a:xfrm>
            <a:off x="5737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0" name="Google Shape;2340;p76"/>
          <p:cNvSpPr/>
          <p:nvPr/>
        </p:nvSpPr>
        <p:spPr>
          <a:xfrm>
            <a:off x="5737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41" name="Google Shape;2341;p76"/>
          <p:cNvGrpSpPr/>
          <p:nvPr/>
        </p:nvGrpSpPr>
        <p:grpSpPr>
          <a:xfrm>
            <a:off x="84901" y="3133370"/>
            <a:ext cx="4174650" cy="446400"/>
            <a:chOff x="84901" y="3133370"/>
            <a:chExt cx="4174650" cy="446400"/>
          </a:xfrm>
        </p:grpSpPr>
        <p:grpSp>
          <p:nvGrpSpPr>
            <p:cNvPr id="2342" name="Google Shape;2342;p76"/>
            <p:cNvGrpSpPr/>
            <p:nvPr/>
          </p:nvGrpSpPr>
          <p:grpSpPr>
            <a:xfrm>
              <a:off x="705191" y="3294169"/>
              <a:ext cx="450600" cy="145800"/>
              <a:chOff x="705975" y="2212050"/>
              <a:chExt cx="450600" cy="145800"/>
            </a:xfrm>
          </p:grpSpPr>
          <p:sp>
            <p:nvSpPr>
              <p:cNvPr id="2343" name="Google Shape;2343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6" name="Google Shape;2346;p76"/>
            <p:cNvGrpSpPr/>
            <p:nvPr/>
          </p:nvGrpSpPr>
          <p:grpSpPr>
            <a:xfrm>
              <a:off x="1467191" y="3294169"/>
              <a:ext cx="450600" cy="145800"/>
              <a:chOff x="705975" y="2212050"/>
              <a:chExt cx="450600" cy="145800"/>
            </a:xfrm>
          </p:grpSpPr>
          <p:sp>
            <p:nvSpPr>
              <p:cNvPr id="2347" name="Google Shape;2347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0" name="Google Shape;2350;p76"/>
            <p:cNvGrpSpPr/>
            <p:nvPr/>
          </p:nvGrpSpPr>
          <p:grpSpPr>
            <a:xfrm>
              <a:off x="2254371" y="3294169"/>
              <a:ext cx="450600" cy="145800"/>
              <a:chOff x="705975" y="2212050"/>
              <a:chExt cx="450600" cy="145800"/>
            </a:xfrm>
          </p:grpSpPr>
          <p:sp>
            <p:nvSpPr>
              <p:cNvPr id="2351" name="Google Shape;2351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4" name="Google Shape;2354;p76"/>
            <p:cNvGrpSpPr/>
            <p:nvPr/>
          </p:nvGrpSpPr>
          <p:grpSpPr>
            <a:xfrm>
              <a:off x="3029475" y="3294169"/>
              <a:ext cx="450600" cy="145800"/>
              <a:chOff x="705975" y="2212050"/>
              <a:chExt cx="450600" cy="145800"/>
            </a:xfrm>
          </p:grpSpPr>
          <p:sp>
            <p:nvSpPr>
              <p:cNvPr id="2355" name="Google Shape;2355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8" name="Google Shape;2358;p76"/>
            <p:cNvGrpSpPr/>
            <p:nvPr/>
          </p:nvGrpSpPr>
          <p:grpSpPr>
            <a:xfrm>
              <a:off x="3808950" y="3294169"/>
              <a:ext cx="450600" cy="145800"/>
              <a:chOff x="705975" y="2212050"/>
              <a:chExt cx="450600" cy="145800"/>
            </a:xfrm>
          </p:grpSpPr>
          <p:sp>
            <p:nvSpPr>
              <p:cNvPr id="2359" name="Google Shape;2359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2" name="Google Shape;2362;p76"/>
            <p:cNvSpPr txBox="1"/>
            <p:nvPr/>
          </p:nvSpPr>
          <p:spPr>
            <a:xfrm>
              <a:off x="849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363" name="Google Shape;2363;p76"/>
          <p:cNvGrpSpPr/>
          <p:nvPr/>
        </p:nvGrpSpPr>
        <p:grpSpPr>
          <a:xfrm>
            <a:off x="84901" y="4201975"/>
            <a:ext cx="4319093" cy="673195"/>
            <a:chOff x="84901" y="4201975"/>
            <a:chExt cx="4319093" cy="673195"/>
          </a:xfrm>
        </p:grpSpPr>
        <p:sp>
          <p:nvSpPr>
            <p:cNvPr id="2364" name="Google Shape;2364;p76"/>
            <p:cNvSpPr txBox="1"/>
            <p:nvPr/>
          </p:nvSpPr>
          <p:spPr>
            <a:xfrm>
              <a:off x="573700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5" name="Google Shape;2365;p76"/>
            <p:cNvSpPr txBox="1"/>
            <p:nvPr/>
          </p:nvSpPr>
          <p:spPr>
            <a:xfrm>
              <a:off x="1355461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6" name="Google Shape;2366;p76"/>
            <p:cNvSpPr txBox="1"/>
            <p:nvPr/>
          </p:nvSpPr>
          <p:spPr>
            <a:xfrm>
              <a:off x="2137223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7" name="Google Shape;2367;p76"/>
            <p:cNvSpPr txBox="1"/>
            <p:nvPr/>
          </p:nvSpPr>
          <p:spPr>
            <a:xfrm>
              <a:off x="29189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8" name="Google Shape;2368;p76"/>
            <p:cNvSpPr txBox="1"/>
            <p:nvPr/>
          </p:nvSpPr>
          <p:spPr>
            <a:xfrm>
              <a:off x="57370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9" name="Google Shape;2369;p76"/>
            <p:cNvSpPr txBox="1"/>
            <p:nvPr/>
          </p:nvSpPr>
          <p:spPr>
            <a:xfrm>
              <a:off x="135461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0" name="Google Shape;2370;p76"/>
            <p:cNvSpPr txBox="1"/>
            <p:nvPr/>
          </p:nvSpPr>
          <p:spPr>
            <a:xfrm>
              <a:off x="213552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1" name="Google Shape;2371;p76"/>
            <p:cNvSpPr txBox="1"/>
            <p:nvPr/>
          </p:nvSpPr>
          <p:spPr>
            <a:xfrm>
              <a:off x="29232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2" name="Google Shape;2372;p76"/>
            <p:cNvSpPr txBox="1"/>
            <p:nvPr/>
          </p:nvSpPr>
          <p:spPr>
            <a:xfrm>
              <a:off x="37093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3" name="Google Shape;2373;p76"/>
            <p:cNvSpPr txBox="1"/>
            <p:nvPr/>
          </p:nvSpPr>
          <p:spPr>
            <a:xfrm>
              <a:off x="37136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4" name="Google Shape;2374;p76"/>
            <p:cNvSpPr txBox="1"/>
            <p:nvPr/>
          </p:nvSpPr>
          <p:spPr>
            <a:xfrm>
              <a:off x="849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375" name="Google Shape;2375;p76"/>
          <p:cNvSpPr/>
          <p:nvPr/>
        </p:nvSpPr>
        <p:spPr>
          <a:xfrm>
            <a:off x="49933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(t’)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6" name="Google Shape;2376;p76"/>
          <p:cNvSpPr/>
          <p:nvPr/>
        </p:nvSpPr>
        <p:spPr>
          <a:xfrm>
            <a:off x="49933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(T’),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77" name="Google Shape;2377;p76"/>
          <p:cNvGrpSpPr/>
          <p:nvPr/>
        </p:nvGrpSpPr>
        <p:grpSpPr>
          <a:xfrm>
            <a:off x="567325" y="2660075"/>
            <a:ext cx="3830400" cy="634200"/>
            <a:chOff x="567325" y="2660075"/>
            <a:chExt cx="3830400" cy="634200"/>
          </a:xfrm>
        </p:grpSpPr>
        <p:sp>
          <p:nvSpPr>
            <p:cNvPr id="2378" name="Google Shape;2378;p76"/>
            <p:cNvSpPr/>
            <p:nvPr/>
          </p:nvSpPr>
          <p:spPr>
            <a:xfrm>
              <a:off x="567325" y="2660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Enc-Dec Attention [Attn(D, E, E)]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79" name="Google Shape;2379;p76"/>
            <p:cNvCxnSpPr>
              <a:endCxn id="2378" idx="1"/>
            </p:cNvCxnSpPr>
            <p:nvPr/>
          </p:nvCxnSpPr>
          <p:spPr>
            <a:xfrm flipH="1" rot="10800000">
              <a:off x="2479525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80" name="Google Shape;2380;p76"/>
            <p:cNvCxnSpPr/>
            <p:nvPr/>
          </p:nvCxnSpPr>
          <p:spPr>
            <a:xfrm flipH="1" rot="10800000">
              <a:off x="3262223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81" name="Google Shape;2381;p76"/>
            <p:cNvCxnSpPr/>
            <p:nvPr/>
          </p:nvCxnSpPr>
          <p:spPr>
            <a:xfrm flipH="1" rot="10800000">
              <a:off x="4044921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82" name="Google Shape;2382;p76"/>
            <p:cNvCxnSpPr/>
            <p:nvPr/>
          </p:nvCxnSpPr>
          <p:spPr>
            <a:xfrm flipH="1" rot="10800000">
              <a:off x="1696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83" name="Google Shape;2383;p76"/>
            <p:cNvCxnSpPr/>
            <p:nvPr/>
          </p:nvCxnSpPr>
          <p:spPr>
            <a:xfrm flipH="1" rot="10800000">
              <a:off x="934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84" name="Google Shape;2384;p76"/>
          <p:cNvGrpSpPr/>
          <p:nvPr/>
        </p:nvGrpSpPr>
        <p:grpSpPr>
          <a:xfrm>
            <a:off x="4504501" y="4121350"/>
            <a:ext cx="4312798" cy="753819"/>
            <a:chOff x="4504501" y="4121350"/>
            <a:chExt cx="4312798" cy="753819"/>
          </a:xfrm>
        </p:grpSpPr>
        <p:sp>
          <p:nvSpPr>
            <p:cNvPr id="2385" name="Google Shape;2385;p76"/>
            <p:cNvSpPr txBox="1"/>
            <p:nvPr/>
          </p:nvSpPr>
          <p:spPr>
            <a:xfrm>
              <a:off x="5060023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6" name="Google Shape;2386;p76"/>
            <p:cNvSpPr txBox="1"/>
            <p:nvPr/>
          </p:nvSpPr>
          <p:spPr>
            <a:xfrm>
              <a:off x="5848484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7" name="Google Shape;2387;p76"/>
            <p:cNvSpPr txBox="1"/>
            <p:nvPr/>
          </p:nvSpPr>
          <p:spPr>
            <a:xfrm>
              <a:off x="6610298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8" name="Google Shape;2388;p76"/>
            <p:cNvSpPr txBox="1"/>
            <p:nvPr/>
          </p:nvSpPr>
          <p:spPr>
            <a:xfrm>
              <a:off x="7364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9" name="Google Shape;2389;p76"/>
            <p:cNvSpPr txBox="1"/>
            <p:nvPr/>
          </p:nvSpPr>
          <p:spPr>
            <a:xfrm>
              <a:off x="45045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T’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0" name="Google Shape;2390;p76"/>
            <p:cNvSpPr txBox="1"/>
            <p:nvPr/>
          </p:nvSpPr>
          <p:spPr>
            <a:xfrm>
              <a:off x="5056545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1" name="Google Shape;2391;p76"/>
            <p:cNvSpPr txBox="1"/>
            <p:nvPr/>
          </p:nvSpPr>
          <p:spPr>
            <a:xfrm>
              <a:off x="5845857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2" name="Google Shape;2392;p76"/>
            <p:cNvSpPr txBox="1"/>
            <p:nvPr/>
          </p:nvSpPr>
          <p:spPr>
            <a:xfrm>
              <a:off x="6607962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3" name="Google Shape;2393;p76"/>
            <p:cNvSpPr txBox="1"/>
            <p:nvPr/>
          </p:nvSpPr>
          <p:spPr>
            <a:xfrm>
              <a:off x="7363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4" name="Google Shape;2394;p76"/>
            <p:cNvSpPr txBox="1"/>
            <p:nvPr/>
          </p:nvSpPr>
          <p:spPr>
            <a:xfrm>
              <a:off x="8126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5" name="Google Shape;2395;p76"/>
            <p:cNvSpPr txBox="1"/>
            <p:nvPr/>
          </p:nvSpPr>
          <p:spPr>
            <a:xfrm>
              <a:off x="8125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396" name="Google Shape;2396;p76"/>
          <p:cNvCxnSpPr>
            <a:stCxn id="2397" idx="0"/>
            <a:endCxn id="2378" idx="0"/>
          </p:cNvCxnSpPr>
          <p:nvPr/>
        </p:nvCxnSpPr>
        <p:spPr>
          <a:xfrm flipH="1" rot="5400000">
            <a:off x="4637441" y="2581519"/>
            <a:ext cx="472800" cy="9525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98" name="Google Shape;2398;p76"/>
          <p:cNvGrpSpPr/>
          <p:nvPr/>
        </p:nvGrpSpPr>
        <p:grpSpPr>
          <a:xfrm>
            <a:off x="4504501" y="3133370"/>
            <a:ext cx="4174650" cy="446400"/>
            <a:chOff x="4504501" y="3133370"/>
            <a:chExt cx="4174650" cy="446400"/>
          </a:xfrm>
        </p:grpSpPr>
        <p:grpSp>
          <p:nvGrpSpPr>
            <p:cNvPr id="2399" name="Google Shape;2399;p76"/>
            <p:cNvGrpSpPr/>
            <p:nvPr/>
          </p:nvGrpSpPr>
          <p:grpSpPr>
            <a:xfrm>
              <a:off x="5124791" y="3294169"/>
              <a:ext cx="450600" cy="145800"/>
              <a:chOff x="705975" y="2212050"/>
              <a:chExt cx="450600" cy="145800"/>
            </a:xfrm>
          </p:grpSpPr>
          <p:sp>
            <p:nvSpPr>
              <p:cNvPr id="2400" name="Google Shape;2400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2" name="Google Shape;2402;p76"/>
            <p:cNvGrpSpPr/>
            <p:nvPr/>
          </p:nvGrpSpPr>
          <p:grpSpPr>
            <a:xfrm>
              <a:off x="5985403" y="3294169"/>
              <a:ext cx="450600" cy="145800"/>
              <a:chOff x="705975" y="2212050"/>
              <a:chExt cx="450600" cy="145800"/>
            </a:xfrm>
          </p:grpSpPr>
          <p:sp>
            <p:nvSpPr>
              <p:cNvPr id="2403" name="Google Shape;2403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6" name="Google Shape;2406;p76"/>
            <p:cNvGrpSpPr/>
            <p:nvPr/>
          </p:nvGrpSpPr>
          <p:grpSpPr>
            <a:xfrm>
              <a:off x="6763275" y="3294169"/>
              <a:ext cx="450600" cy="145800"/>
              <a:chOff x="705975" y="2212050"/>
              <a:chExt cx="450600" cy="145800"/>
            </a:xfrm>
          </p:grpSpPr>
          <p:sp>
            <p:nvSpPr>
              <p:cNvPr id="2407" name="Google Shape;2407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0" name="Google Shape;2410;p76"/>
            <p:cNvGrpSpPr/>
            <p:nvPr/>
          </p:nvGrpSpPr>
          <p:grpSpPr>
            <a:xfrm>
              <a:off x="7542750" y="3294169"/>
              <a:ext cx="450600" cy="145800"/>
              <a:chOff x="705975" y="2212050"/>
              <a:chExt cx="450600" cy="145800"/>
            </a:xfrm>
          </p:grpSpPr>
          <p:sp>
            <p:nvSpPr>
              <p:cNvPr id="2411" name="Google Shape;2411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4" name="Google Shape;2414;p76"/>
            <p:cNvSpPr txBox="1"/>
            <p:nvPr/>
          </p:nvSpPr>
          <p:spPr>
            <a:xfrm>
              <a:off x="45045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415" name="Google Shape;2415;p76"/>
            <p:cNvGrpSpPr/>
            <p:nvPr/>
          </p:nvGrpSpPr>
          <p:grpSpPr>
            <a:xfrm>
              <a:off x="8228550" y="3294169"/>
              <a:ext cx="450600" cy="145800"/>
              <a:chOff x="705975" y="2212050"/>
              <a:chExt cx="450600" cy="145800"/>
            </a:xfrm>
          </p:grpSpPr>
          <p:sp>
            <p:nvSpPr>
              <p:cNvPr id="2416" name="Google Shape;2416;p76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76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76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419" name="Google Shape;2419;p76"/>
          <p:cNvCxnSpPr/>
          <p:nvPr/>
        </p:nvCxnSpPr>
        <p:spPr>
          <a:xfrm flipH="1" rot="5400000">
            <a:off x="5056541" y="2162419"/>
            <a:ext cx="472800" cy="17907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20" name="Google Shape;2420;p76"/>
          <p:cNvGrpSpPr/>
          <p:nvPr/>
        </p:nvGrpSpPr>
        <p:grpSpPr>
          <a:xfrm>
            <a:off x="84903" y="2214580"/>
            <a:ext cx="4197214" cy="446400"/>
            <a:chOff x="84903" y="2214580"/>
            <a:chExt cx="4197214" cy="446400"/>
          </a:xfrm>
        </p:grpSpPr>
        <p:grpSp>
          <p:nvGrpSpPr>
            <p:cNvPr id="2421" name="Google Shape;2421;p76"/>
            <p:cNvGrpSpPr/>
            <p:nvPr/>
          </p:nvGrpSpPr>
          <p:grpSpPr>
            <a:xfrm>
              <a:off x="84903" y="2214580"/>
              <a:ext cx="3403837" cy="446400"/>
              <a:chOff x="84903" y="2214580"/>
              <a:chExt cx="3403837" cy="446400"/>
            </a:xfrm>
          </p:grpSpPr>
          <p:grpSp>
            <p:nvGrpSpPr>
              <p:cNvPr id="2422" name="Google Shape;2422;p76"/>
              <p:cNvGrpSpPr/>
              <p:nvPr/>
            </p:nvGrpSpPr>
            <p:grpSpPr>
              <a:xfrm>
                <a:off x="804215" y="2363444"/>
                <a:ext cx="450600" cy="145800"/>
                <a:chOff x="705975" y="2212050"/>
                <a:chExt cx="450600" cy="145800"/>
              </a:xfrm>
            </p:grpSpPr>
            <p:sp>
              <p:nvSpPr>
                <p:cNvPr id="2423" name="Google Shape;2423;p76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4" name="Google Shape;2424;p76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5" name="Google Shape;2425;p76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26" name="Google Shape;2426;p76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2427" name="Google Shape;2427;p76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8" name="Google Shape;2428;p76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9" name="Google Shape;2429;p76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30" name="Google Shape;2430;p76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2431" name="Google Shape;2431;p76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76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76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34" name="Google Shape;2434;p76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2435" name="Google Shape;2435;p76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6" name="Google Shape;2436;p76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7" name="Google Shape;2437;p76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38" name="Google Shape;2438;p76"/>
              <p:cNvSpPr txBox="1"/>
              <p:nvPr/>
            </p:nvSpPr>
            <p:spPr>
              <a:xfrm>
                <a:off x="84903" y="2214580"/>
                <a:ext cx="69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439" name="Google Shape;2439;p76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2440" name="Google Shape;2440;p76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76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76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443" name="Google Shape;2443;p76"/>
          <p:cNvCxnSpPr/>
          <p:nvPr/>
        </p:nvCxnSpPr>
        <p:spPr>
          <a:xfrm flipH="1" rot="5400000">
            <a:off x="5456775" y="1762369"/>
            <a:ext cx="472800" cy="25908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44" name="Google Shape;2444;p76"/>
          <p:cNvGrpSpPr/>
          <p:nvPr/>
        </p:nvGrpSpPr>
        <p:grpSpPr>
          <a:xfrm>
            <a:off x="2133909" y="1201296"/>
            <a:ext cx="735300" cy="1102179"/>
            <a:chOff x="2895909" y="1201296"/>
            <a:chExt cx="735300" cy="1102179"/>
          </a:xfrm>
        </p:grpSpPr>
        <p:sp>
          <p:nvSpPr>
            <p:cNvPr id="2445" name="Google Shape;2445;p76"/>
            <p:cNvSpPr txBox="1"/>
            <p:nvPr/>
          </p:nvSpPr>
          <p:spPr>
            <a:xfrm>
              <a:off x="2925603" y="12012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46" name="Google Shape;2446;p76"/>
            <p:cNvSpPr txBox="1"/>
            <p:nvPr/>
          </p:nvSpPr>
          <p:spPr>
            <a:xfrm>
              <a:off x="2924118" y="14976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2895909" y="1980975"/>
              <a:ext cx="7353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s(a</a:t>
              </a:r>
              <a:r>
                <a:rPr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448" name="Google Shape;2448;p76"/>
          <p:cNvGrpSpPr/>
          <p:nvPr/>
        </p:nvGrpSpPr>
        <p:grpSpPr>
          <a:xfrm>
            <a:off x="3038140" y="2363444"/>
            <a:ext cx="1243976" cy="145800"/>
            <a:chOff x="3038140" y="2363444"/>
            <a:chExt cx="1243976" cy="145800"/>
          </a:xfrm>
        </p:grpSpPr>
        <p:grpSp>
          <p:nvGrpSpPr>
            <p:cNvPr id="2449" name="Google Shape;2449;p76"/>
            <p:cNvGrpSpPr/>
            <p:nvPr/>
          </p:nvGrpSpPr>
          <p:grpSpPr>
            <a:xfrm>
              <a:off x="3038140" y="2363444"/>
              <a:ext cx="450600" cy="145800"/>
              <a:chOff x="-11201" y="2212050"/>
              <a:chExt cx="450600" cy="145800"/>
            </a:xfrm>
          </p:grpSpPr>
          <p:sp>
            <p:nvSpPr>
              <p:cNvPr id="2450" name="Google Shape;2450;p76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76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76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3" name="Google Shape;2453;p76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2454" name="Google Shape;2454;p76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76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76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57" name="Google Shape;2457;p76"/>
          <p:cNvSpPr/>
          <p:nvPr/>
        </p:nvSpPr>
        <p:spPr>
          <a:xfrm>
            <a:off x="179300" y="3014375"/>
            <a:ext cx="4392600" cy="2084400"/>
          </a:xfrm>
          <a:prstGeom prst="roundRect">
            <a:avLst>
              <a:gd fmla="val 16667" name="adj"/>
            </a:avLst>
          </a:prstGeom>
          <a:solidFill>
            <a:srgbClr val="CFE2F3">
              <a:alpha val="1310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Transformer</a:t>
            </a:r>
            <a:endParaRPr/>
          </a:p>
        </p:txBody>
      </p:sp>
      <p:sp>
        <p:nvSpPr>
          <p:cNvPr id="2463" name="Google Shape;2463;p77"/>
          <p:cNvSpPr/>
          <p:nvPr/>
        </p:nvSpPr>
        <p:spPr>
          <a:xfrm>
            <a:off x="5737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4" name="Google Shape;2464;p77"/>
          <p:cNvSpPr/>
          <p:nvPr/>
        </p:nvSpPr>
        <p:spPr>
          <a:xfrm>
            <a:off x="5737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65" name="Google Shape;2465;p77"/>
          <p:cNvGrpSpPr/>
          <p:nvPr/>
        </p:nvGrpSpPr>
        <p:grpSpPr>
          <a:xfrm>
            <a:off x="84901" y="3133370"/>
            <a:ext cx="4174650" cy="446400"/>
            <a:chOff x="84901" y="3133370"/>
            <a:chExt cx="4174650" cy="446400"/>
          </a:xfrm>
        </p:grpSpPr>
        <p:grpSp>
          <p:nvGrpSpPr>
            <p:cNvPr id="2466" name="Google Shape;2466;p77"/>
            <p:cNvGrpSpPr/>
            <p:nvPr/>
          </p:nvGrpSpPr>
          <p:grpSpPr>
            <a:xfrm>
              <a:off x="705191" y="3294169"/>
              <a:ext cx="450600" cy="145800"/>
              <a:chOff x="705975" y="2212050"/>
              <a:chExt cx="450600" cy="145800"/>
            </a:xfrm>
          </p:grpSpPr>
          <p:sp>
            <p:nvSpPr>
              <p:cNvPr id="2467" name="Google Shape;2467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0" name="Google Shape;2470;p77"/>
            <p:cNvGrpSpPr/>
            <p:nvPr/>
          </p:nvGrpSpPr>
          <p:grpSpPr>
            <a:xfrm>
              <a:off x="1467191" y="3294169"/>
              <a:ext cx="450600" cy="145800"/>
              <a:chOff x="705975" y="2212050"/>
              <a:chExt cx="450600" cy="145800"/>
            </a:xfrm>
          </p:grpSpPr>
          <p:sp>
            <p:nvSpPr>
              <p:cNvPr id="2471" name="Google Shape;2471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4" name="Google Shape;2474;p77"/>
            <p:cNvGrpSpPr/>
            <p:nvPr/>
          </p:nvGrpSpPr>
          <p:grpSpPr>
            <a:xfrm>
              <a:off x="2254371" y="3294169"/>
              <a:ext cx="450600" cy="145800"/>
              <a:chOff x="705975" y="2212050"/>
              <a:chExt cx="450600" cy="145800"/>
            </a:xfrm>
          </p:grpSpPr>
          <p:sp>
            <p:nvSpPr>
              <p:cNvPr id="2475" name="Google Shape;2475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8" name="Google Shape;2478;p77"/>
            <p:cNvGrpSpPr/>
            <p:nvPr/>
          </p:nvGrpSpPr>
          <p:grpSpPr>
            <a:xfrm>
              <a:off x="3029475" y="3294169"/>
              <a:ext cx="450600" cy="145800"/>
              <a:chOff x="705975" y="2212050"/>
              <a:chExt cx="450600" cy="145800"/>
            </a:xfrm>
          </p:grpSpPr>
          <p:sp>
            <p:nvSpPr>
              <p:cNvPr id="2479" name="Google Shape;2479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2" name="Google Shape;2482;p77"/>
            <p:cNvGrpSpPr/>
            <p:nvPr/>
          </p:nvGrpSpPr>
          <p:grpSpPr>
            <a:xfrm>
              <a:off x="3808950" y="3294169"/>
              <a:ext cx="450600" cy="145800"/>
              <a:chOff x="705975" y="2212050"/>
              <a:chExt cx="450600" cy="145800"/>
            </a:xfrm>
          </p:grpSpPr>
          <p:sp>
            <p:nvSpPr>
              <p:cNvPr id="2483" name="Google Shape;2483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4A86E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86" name="Google Shape;2486;p77"/>
            <p:cNvSpPr txBox="1"/>
            <p:nvPr/>
          </p:nvSpPr>
          <p:spPr>
            <a:xfrm>
              <a:off x="849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487" name="Google Shape;2487;p77"/>
          <p:cNvGrpSpPr/>
          <p:nvPr/>
        </p:nvGrpSpPr>
        <p:grpSpPr>
          <a:xfrm>
            <a:off x="84901" y="4201975"/>
            <a:ext cx="4319093" cy="673195"/>
            <a:chOff x="84901" y="4201975"/>
            <a:chExt cx="4319093" cy="673195"/>
          </a:xfrm>
        </p:grpSpPr>
        <p:sp>
          <p:nvSpPr>
            <p:cNvPr id="2488" name="Google Shape;2488;p77"/>
            <p:cNvSpPr txBox="1"/>
            <p:nvPr/>
          </p:nvSpPr>
          <p:spPr>
            <a:xfrm>
              <a:off x="573700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89" name="Google Shape;2489;p77"/>
            <p:cNvSpPr txBox="1"/>
            <p:nvPr/>
          </p:nvSpPr>
          <p:spPr>
            <a:xfrm>
              <a:off x="1355461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two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0" name="Google Shape;2490;p77"/>
            <p:cNvSpPr txBox="1"/>
            <p:nvPr/>
          </p:nvSpPr>
          <p:spPr>
            <a:xfrm>
              <a:off x="2137223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trees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1" name="Google Shape;2491;p77"/>
            <p:cNvSpPr txBox="1"/>
            <p:nvPr/>
          </p:nvSpPr>
          <p:spPr>
            <a:xfrm>
              <a:off x="29189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sway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2" name="Google Shape;2492;p77"/>
            <p:cNvSpPr txBox="1"/>
            <p:nvPr/>
          </p:nvSpPr>
          <p:spPr>
            <a:xfrm>
              <a:off x="57370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3" name="Google Shape;2493;p77"/>
            <p:cNvSpPr txBox="1"/>
            <p:nvPr/>
          </p:nvSpPr>
          <p:spPr>
            <a:xfrm>
              <a:off x="135461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128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4" name="Google Shape;2494;p77"/>
            <p:cNvSpPr txBox="1"/>
            <p:nvPr/>
          </p:nvSpPr>
          <p:spPr>
            <a:xfrm>
              <a:off x="2135520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137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5" name="Google Shape;2495;p77"/>
            <p:cNvSpPr txBox="1"/>
            <p:nvPr/>
          </p:nvSpPr>
          <p:spPr>
            <a:xfrm>
              <a:off x="29232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783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6" name="Google Shape;2496;p77"/>
            <p:cNvSpPr txBox="1"/>
            <p:nvPr/>
          </p:nvSpPr>
          <p:spPr>
            <a:xfrm>
              <a:off x="3709384" y="4498375"/>
              <a:ext cx="690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7" name="Google Shape;2497;p77"/>
            <p:cNvSpPr txBox="1"/>
            <p:nvPr/>
          </p:nvSpPr>
          <p:spPr>
            <a:xfrm>
              <a:off x="3713693" y="4201975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8" name="Google Shape;2498;p77"/>
            <p:cNvSpPr txBox="1"/>
            <p:nvPr/>
          </p:nvSpPr>
          <p:spPr>
            <a:xfrm>
              <a:off x="849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499" name="Google Shape;2499;p77"/>
          <p:cNvSpPr/>
          <p:nvPr/>
        </p:nvSpPr>
        <p:spPr>
          <a:xfrm>
            <a:off x="4993300" y="3879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Embedding Layer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i="1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(t’) + P(t)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0" name="Google Shape;2500;p77"/>
          <p:cNvSpPr/>
          <p:nvPr/>
        </p:nvSpPr>
        <p:spPr>
          <a:xfrm>
            <a:off x="4993300" y="3498475"/>
            <a:ext cx="3830400" cy="3225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Self-Attention [Attn(V</a:t>
            </a:r>
            <a:r>
              <a:rPr baseline="-25000" lang="en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(T’),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(T’), V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(T’))]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01" name="Google Shape;2501;p77"/>
          <p:cNvGrpSpPr/>
          <p:nvPr/>
        </p:nvGrpSpPr>
        <p:grpSpPr>
          <a:xfrm>
            <a:off x="567325" y="2660075"/>
            <a:ext cx="3830400" cy="634200"/>
            <a:chOff x="567325" y="2660075"/>
            <a:chExt cx="3830400" cy="634200"/>
          </a:xfrm>
        </p:grpSpPr>
        <p:sp>
          <p:nvSpPr>
            <p:cNvPr id="2502" name="Google Shape;2502;p77"/>
            <p:cNvSpPr/>
            <p:nvPr/>
          </p:nvSpPr>
          <p:spPr>
            <a:xfrm>
              <a:off x="567325" y="2660075"/>
              <a:ext cx="3830400" cy="32250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Enc-Dec Attention [Attn(D, E, E)]</a:t>
              </a:r>
              <a:endParaRPr i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03" name="Google Shape;2503;p77"/>
            <p:cNvCxnSpPr>
              <a:endCxn id="2502" idx="1"/>
            </p:cNvCxnSpPr>
            <p:nvPr/>
          </p:nvCxnSpPr>
          <p:spPr>
            <a:xfrm flipH="1" rot="10800000">
              <a:off x="2479525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4" name="Google Shape;2504;p77"/>
            <p:cNvCxnSpPr/>
            <p:nvPr/>
          </p:nvCxnSpPr>
          <p:spPr>
            <a:xfrm flipH="1" rot="10800000">
              <a:off x="3262223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5" name="Google Shape;2505;p77"/>
            <p:cNvCxnSpPr/>
            <p:nvPr/>
          </p:nvCxnSpPr>
          <p:spPr>
            <a:xfrm flipH="1" rot="10800000">
              <a:off x="4044921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6" name="Google Shape;2506;p77"/>
            <p:cNvCxnSpPr/>
            <p:nvPr/>
          </p:nvCxnSpPr>
          <p:spPr>
            <a:xfrm flipH="1" rot="10800000">
              <a:off x="1696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7" name="Google Shape;2507;p77"/>
            <p:cNvCxnSpPr/>
            <p:nvPr/>
          </p:nvCxnSpPr>
          <p:spPr>
            <a:xfrm flipH="1" rot="10800000">
              <a:off x="934827" y="2982575"/>
              <a:ext cx="3000" cy="3117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08" name="Google Shape;2508;p77"/>
          <p:cNvGrpSpPr/>
          <p:nvPr/>
        </p:nvGrpSpPr>
        <p:grpSpPr>
          <a:xfrm>
            <a:off x="4504501" y="4121350"/>
            <a:ext cx="4312798" cy="753819"/>
            <a:chOff x="4504501" y="4121350"/>
            <a:chExt cx="4312798" cy="753819"/>
          </a:xfrm>
        </p:grpSpPr>
        <p:sp>
          <p:nvSpPr>
            <p:cNvPr id="2509" name="Google Shape;2509;p77"/>
            <p:cNvSpPr txBox="1"/>
            <p:nvPr/>
          </p:nvSpPr>
          <p:spPr>
            <a:xfrm>
              <a:off x="5060023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0" name="Google Shape;2510;p77"/>
            <p:cNvSpPr txBox="1"/>
            <p:nvPr/>
          </p:nvSpPr>
          <p:spPr>
            <a:xfrm>
              <a:off x="5848484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893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1" name="Google Shape;2511;p77"/>
            <p:cNvSpPr txBox="1"/>
            <p:nvPr/>
          </p:nvSpPr>
          <p:spPr>
            <a:xfrm>
              <a:off x="6610298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489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2" name="Google Shape;2512;p77"/>
            <p:cNvSpPr txBox="1"/>
            <p:nvPr/>
          </p:nvSpPr>
          <p:spPr>
            <a:xfrm>
              <a:off x="7364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3" name="Google Shape;2513;p77"/>
            <p:cNvSpPr txBox="1"/>
            <p:nvPr/>
          </p:nvSpPr>
          <p:spPr>
            <a:xfrm>
              <a:off x="4504501" y="44287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T’</a:t>
              </a:r>
              <a:endParaRPr b="1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4" name="Google Shape;2514;p77"/>
            <p:cNvSpPr txBox="1"/>
            <p:nvPr/>
          </p:nvSpPr>
          <p:spPr>
            <a:xfrm>
              <a:off x="5056545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&lt;S&gt;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5" name="Google Shape;2515;p77"/>
            <p:cNvSpPr txBox="1"/>
            <p:nvPr/>
          </p:nvSpPr>
          <p:spPr>
            <a:xfrm>
              <a:off x="5845857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شجرتان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shajaratan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6" name="Google Shape;2516;p77"/>
            <p:cNvSpPr txBox="1"/>
            <p:nvPr/>
          </p:nvSpPr>
          <p:spPr>
            <a:xfrm>
              <a:off x="6607962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تتمايلان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tatamayalan</a:t>
              </a:r>
              <a:endParaRPr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7" name="Google Shape;2517;p77"/>
            <p:cNvSpPr txBox="1"/>
            <p:nvPr/>
          </p:nvSpPr>
          <p:spPr>
            <a:xfrm>
              <a:off x="7363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8" name="Google Shape;2518;p77"/>
            <p:cNvSpPr txBox="1"/>
            <p:nvPr/>
          </p:nvSpPr>
          <p:spPr>
            <a:xfrm>
              <a:off x="8126999" y="4121350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9" name="Google Shape;2519;p77"/>
            <p:cNvSpPr txBox="1"/>
            <p:nvPr/>
          </p:nvSpPr>
          <p:spPr>
            <a:xfrm>
              <a:off x="8125514" y="4417750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∅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520" name="Google Shape;2520;p77"/>
          <p:cNvCxnSpPr>
            <a:stCxn id="2521" idx="0"/>
            <a:endCxn id="2502" idx="0"/>
          </p:cNvCxnSpPr>
          <p:nvPr/>
        </p:nvCxnSpPr>
        <p:spPr>
          <a:xfrm flipH="1" rot="5400000">
            <a:off x="4637441" y="2581519"/>
            <a:ext cx="472800" cy="9525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22" name="Google Shape;2522;p77"/>
          <p:cNvGrpSpPr/>
          <p:nvPr/>
        </p:nvGrpSpPr>
        <p:grpSpPr>
          <a:xfrm>
            <a:off x="4504501" y="3133370"/>
            <a:ext cx="4174650" cy="446400"/>
            <a:chOff x="4504501" y="3133370"/>
            <a:chExt cx="4174650" cy="446400"/>
          </a:xfrm>
        </p:grpSpPr>
        <p:grpSp>
          <p:nvGrpSpPr>
            <p:cNvPr id="2523" name="Google Shape;2523;p77"/>
            <p:cNvGrpSpPr/>
            <p:nvPr/>
          </p:nvGrpSpPr>
          <p:grpSpPr>
            <a:xfrm>
              <a:off x="5124791" y="3294169"/>
              <a:ext cx="450600" cy="145800"/>
              <a:chOff x="705975" y="2212050"/>
              <a:chExt cx="450600" cy="145800"/>
            </a:xfrm>
          </p:grpSpPr>
          <p:sp>
            <p:nvSpPr>
              <p:cNvPr id="2524" name="Google Shape;2524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6" name="Google Shape;2526;p77"/>
            <p:cNvGrpSpPr/>
            <p:nvPr/>
          </p:nvGrpSpPr>
          <p:grpSpPr>
            <a:xfrm>
              <a:off x="5985403" y="3294169"/>
              <a:ext cx="450600" cy="145800"/>
              <a:chOff x="705975" y="2212050"/>
              <a:chExt cx="450600" cy="145800"/>
            </a:xfrm>
          </p:grpSpPr>
          <p:sp>
            <p:nvSpPr>
              <p:cNvPr id="2527" name="Google Shape;2527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0" name="Google Shape;2530;p77"/>
            <p:cNvGrpSpPr/>
            <p:nvPr/>
          </p:nvGrpSpPr>
          <p:grpSpPr>
            <a:xfrm>
              <a:off x="6763275" y="3294169"/>
              <a:ext cx="450600" cy="145800"/>
              <a:chOff x="705975" y="2212050"/>
              <a:chExt cx="450600" cy="145800"/>
            </a:xfrm>
          </p:grpSpPr>
          <p:sp>
            <p:nvSpPr>
              <p:cNvPr id="2531" name="Google Shape;2531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4" name="Google Shape;2534;p77"/>
            <p:cNvGrpSpPr/>
            <p:nvPr/>
          </p:nvGrpSpPr>
          <p:grpSpPr>
            <a:xfrm>
              <a:off x="7542750" y="3294169"/>
              <a:ext cx="450600" cy="145800"/>
              <a:chOff x="705975" y="2212050"/>
              <a:chExt cx="450600" cy="145800"/>
            </a:xfrm>
          </p:grpSpPr>
          <p:sp>
            <p:nvSpPr>
              <p:cNvPr id="2535" name="Google Shape;2535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8" name="Google Shape;2538;p77"/>
            <p:cNvSpPr txBox="1"/>
            <p:nvPr/>
          </p:nvSpPr>
          <p:spPr>
            <a:xfrm>
              <a:off x="4504501" y="3133370"/>
              <a:ext cx="69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endParaRPr b="1" baseline="-25000" i="1"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539" name="Google Shape;2539;p77"/>
            <p:cNvGrpSpPr/>
            <p:nvPr/>
          </p:nvGrpSpPr>
          <p:grpSpPr>
            <a:xfrm>
              <a:off x="8228550" y="3294169"/>
              <a:ext cx="450600" cy="145800"/>
              <a:chOff x="705975" y="2212050"/>
              <a:chExt cx="450600" cy="145800"/>
            </a:xfrm>
          </p:grpSpPr>
          <p:sp>
            <p:nvSpPr>
              <p:cNvPr id="2540" name="Google Shape;2540;p77"/>
              <p:cNvSpPr/>
              <p:nvPr/>
            </p:nvSpPr>
            <p:spPr>
              <a:xfrm>
                <a:off x="7059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77"/>
              <p:cNvSpPr/>
              <p:nvPr/>
            </p:nvSpPr>
            <p:spPr>
              <a:xfrm>
                <a:off x="8583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77"/>
              <p:cNvSpPr/>
              <p:nvPr/>
            </p:nvSpPr>
            <p:spPr>
              <a:xfrm>
                <a:off x="1010775" y="2212050"/>
                <a:ext cx="145800" cy="1458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543" name="Google Shape;2543;p77"/>
          <p:cNvCxnSpPr/>
          <p:nvPr/>
        </p:nvCxnSpPr>
        <p:spPr>
          <a:xfrm flipH="1" rot="5400000">
            <a:off x="5056541" y="2162419"/>
            <a:ext cx="472800" cy="17907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44" name="Google Shape;2544;p77"/>
          <p:cNvGrpSpPr/>
          <p:nvPr/>
        </p:nvGrpSpPr>
        <p:grpSpPr>
          <a:xfrm>
            <a:off x="84903" y="2214580"/>
            <a:ext cx="4197214" cy="446400"/>
            <a:chOff x="84903" y="2214580"/>
            <a:chExt cx="4197214" cy="446400"/>
          </a:xfrm>
        </p:grpSpPr>
        <p:grpSp>
          <p:nvGrpSpPr>
            <p:cNvPr id="2545" name="Google Shape;2545;p77"/>
            <p:cNvGrpSpPr/>
            <p:nvPr/>
          </p:nvGrpSpPr>
          <p:grpSpPr>
            <a:xfrm>
              <a:off x="84903" y="2214580"/>
              <a:ext cx="3403837" cy="446400"/>
              <a:chOff x="84903" y="2214580"/>
              <a:chExt cx="3403837" cy="446400"/>
            </a:xfrm>
          </p:grpSpPr>
          <p:grpSp>
            <p:nvGrpSpPr>
              <p:cNvPr id="2546" name="Google Shape;2546;p77"/>
              <p:cNvGrpSpPr/>
              <p:nvPr/>
            </p:nvGrpSpPr>
            <p:grpSpPr>
              <a:xfrm>
                <a:off x="804215" y="2363444"/>
                <a:ext cx="450600" cy="145800"/>
                <a:chOff x="705975" y="2212050"/>
                <a:chExt cx="450600" cy="145800"/>
              </a:xfrm>
            </p:grpSpPr>
            <p:sp>
              <p:nvSpPr>
                <p:cNvPr id="2547" name="Google Shape;2547;p77"/>
                <p:cNvSpPr/>
                <p:nvPr/>
              </p:nvSpPr>
              <p:spPr>
                <a:xfrm>
                  <a:off x="7059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8" name="Google Shape;2548;p77"/>
                <p:cNvSpPr/>
                <p:nvPr/>
              </p:nvSpPr>
              <p:spPr>
                <a:xfrm>
                  <a:off x="8583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9" name="Google Shape;2549;p77"/>
                <p:cNvSpPr/>
                <p:nvPr/>
              </p:nvSpPr>
              <p:spPr>
                <a:xfrm>
                  <a:off x="1010775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50" name="Google Shape;2550;p77"/>
              <p:cNvGrpSpPr/>
              <p:nvPr/>
            </p:nvGrpSpPr>
            <p:grpSpPr>
              <a:xfrm>
                <a:off x="1478282" y="2363444"/>
                <a:ext cx="450600" cy="145800"/>
                <a:chOff x="410140" y="2212050"/>
                <a:chExt cx="450600" cy="145800"/>
              </a:xfrm>
            </p:grpSpPr>
            <p:sp>
              <p:nvSpPr>
                <p:cNvPr id="2551" name="Google Shape;2551;p77"/>
                <p:cNvSpPr/>
                <p:nvPr/>
              </p:nvSpPr>
              <p:spPr>
                <a:xfrm>
                  <a:off x="4101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2" name="Google Shape;2552;p77"/>
                <p:cNvSpPr/>
                <p:nvPr/>
              </p:nvSpPr>
              <p:spPr>
                <a:xfrm>
                  <a:off x="5625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3" name="Google Shape;2553;p77"/>
                <p:cNvSpPr/>
                <p:nvPr/>
              </p:nvSpPr>
              <p:spPr>
                <a:xfrm>
                  <a:off x="714940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54" name="Google Shape;2554;p77"/>
              <p:cNvGrpSpPr/>
              <p:nvPr/>
            </p:nvGrpSpPr>
            <p:grpSpPr>
              <a:xfrm>
                <a:off x="2272117" y="2365669"/>
                <a:ext cx="450600" cy="145800"/>
                <a:chOff x="215157" y="2212050"/>
                <a:chExt cx="450600" cy="145800"/>
              </a:xfrm>
            </p:grpSpPr>
            <p:sp>
              <p:nvSpPr>
                <p:cNvPr id="2555" name="Google Shape;2555;p77"/>
                <p:cNvSpPr/>
                <p:nvPr/>
              </p:nvSpPr>
              <p:spPr>
                <a:xfrm>
                  <a:off x="2151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6" name="Google Shape;2556;p77"/>
                <p:cNvSpPr/>
                <p:nvPr/>
              </p:nvSpPr>
              <p:spPr>
                <a:xfrm>
                  <a:off x="3675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7" name="Google Shape;2557;p77"/>
                <p:cNvSpPr/>
                <p:nvPr/>
              </p:nvSpPr>
              <p:spPr>
                <a:xfrm>
                  <a:off x="519957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58" name="Google Shape;2558;p77"/>
              <p:cNvGrpSpPr/>
              <p:nvPr/>
            </p:nvGrpSpPr>
            <p:grpSpPr>
              <a:xfrm>
                <a:off x="3038140" y="2363444"/>
                <a:ext cx="450600" cy="145800"/>
                <a:chOff x="-11201" y="2212050"/>
                <a:chExt cx="450600" cy="145800"/>
              </a:xfrm>
            </p:grpSpPr>
            <p:sp>
              <p:nvSpPr>
                <p:cNvPr id="2559" name="Google Shape;2559;p77"/>
                <p:cNvSpPr/>
                <p:nvPr/>
              </p:nvSpPr>
              <p:spPr>
                <a:xfrm>
                  <a:off x="-11201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0" name="Google Shape;2560;p77"/>
                <p:cNvSpPr/>
                <p:nvPr/>
              </p:nvSpPr>
              <p:spPr>
                <a:xfrm>
                  <a:off x="1411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1" name="Google Shape;2561;p77"/>
                <p:cNvSpPr/>
                <p:nvPr/>
              </p:nvSpPr>
              <p:spPr>
                <a:xfrm>
                  <a:off x="293599" y="22120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62" name="Google Shape;2562;p77"/>
              <p:cNvSpPr txBox="1"/>
              <p:nvPr/>
            </p:nvSpPr>
            <p:spPr>
              <a:xfrm>
                <a:off x="84903" y="2214580"/>
                <a:ext cx="69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 baseline="-25000" i="1" sz="1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563" name="Google Shape;2563;p77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2564" name="Google Shape;2564;p77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77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77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567" name="Google Shape;2567;p77"/>
          <p:cNvCxnSpPr/>
          <p:nvPr/>
        </p:nvCxnSpPr>
        <p:spPr>
          <a:xfrm flipH="1" rot="5400000">
            <a:off x="5456775" y="1762369"/>
            <a:ext cx="472800" cy="2590800"/>
          </a:xfrm>
          <a:prstGeom prst="bentConnector2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68" name="Google Shape;2568;p77"/>
          <p:cNvGrpSpPr/>
          <p:nvPr/>
        </p:nvGrpSpPr>
        <p:grpSpPr>
          <a:xfrm>
            <a:off x="6684064" y="1894347"/>
            <a:ext cx="691785" cy="727500"/>
            <a:chOff x="2924118" y="1201296"/>
            <a:chExt cx="691785" cy="727500"/>
          </a:xfrm>
        </p:grpSpPr>
        <p:sp>
          <p:nvSpPr>
            <p:cNvPr id="2569" name="Google Shape;2569;p77"/>
            <p:cNvSpPr txBox="1"/>
            <p:nvPr/>
          </p:nvSpPr>
          <p:spPr>
            <a:xfrm>
              <a:off x="2925603" y="1201296"/>
              <a:ext cx="69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998</a:t>
              </a:r>
              <a:endParaRPr i="1"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70" name="Google Shape;2570;p77"/>
            <p:cNvSpPr txBox="1"/>
            <p:nvPr/>
          </p:nvSpPr>
          <p:spPr>
            <a:xfrm>
              <a:off x="2924118" y="1497696"/>
              <a:ext cx="690300" cy="43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Helvetica Neue"/>
                  <a:ea typeface="Helvetica Neue"/>
                  <a:cs typeface="Helvetica Neue"/>
                  <a:sym typeface="Helvetica Neue"/>
                </a:rPr>
                <a:t>&lt;E&gt;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571" name="Google Shape;2571;p77"/>
          <p:cNvGrpSpPr/>
          <p:nvPr/>
        </p:nvGrpSpPr>
        <p:grpSpPr>
          <a:xfrm>
            <a:off x="3038140" y="2363444"/>
            <a:ext cx="1243976" cy="145800"/>
            <a:chOff x="3038140" y="2363444"/>
            <a:chExt cx="1243976" cy="145800"/>
          </a:xfrm>
        </p:grpSpPr>
        <p:grpSp>
          <p:nvGrpSpPr>
            <p:cNvPr id="2572" name="Google Shape;2572;p77"/>
            <p:cNvGrpSpPr/>
            <p:nvPr/>
          </p:nvGrpSpPr>
          <p:grpSpPr>
            <a:xfrm>
              <a:off x="3038140" y="2363444"/>
              <a:ext cx="450600" cy="145800"/>
              <a:chOff x="-11201" y="2212050"/>
              <a:chExt cx="450600" cy="145800"/>
            </a:xfrm>
          </p:grpSpPr>
          <p:sp>
            <p:nvSpPr>
              <p:cNvPr id="2573" name="Google Shape;2573;p77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77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77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6" name="Google Shape;2576;p77"/>
            <p:cNvGrpSpPr/>
            <p:nvPr/>
          </p:nvGrpSpPr>
          <p:grpSpPr>
            <a:xfrm>
              <a:off x="3831517" y="2363444"/>
              <a:ext cx="450600" cy="145800"/>
              <a:chOff x="-11201" y="2212050"/>
              <a:chExt cx="450600" cy="145800"/>
            </a:xfrm>
          </p:grpSpPr>
          <p:sp>
            <p:nvSpPr>
              <p:cNvPr id="2577" name="Google Shape;2577;p77"/>
              <p:cNvSpPr/>
              <p:nvPr/>
            </p:nvSpPr>
            <p:spPr>
              <a:xfrm>
                <a:off x="-11201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77"/>
              <p:cNvSpPr/>
              <p:nvPr/>
            </p:nvSpPr>
            <p:spPr>
              <a:xfrm>
                <a:off x="1411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77"/>
              <p:cNvSpPr/>
              <p:nvPr/>
            </p:nvSpPr>
            <p:spPr>
              <a:xfrm>
                <a:off x="293599" y="2212050"/>
                <a:ext cx="145800" cy="1458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80" name="Google Shape;2580;p77"/>
          <p:cNvSpPr/>
          <p:nvPr/>
        </p:nvSpPr>
        <p:spPr>
          <a:xfrm>
            <a:off x="179300" y="3014375"/>
            <a:ext cx="4392600" cy="2084400"/>
          </a:xfrm>
          <a:prstGeom prst="roundRect">
            <a:avLst>
              <a:gd fmla="val 16667" name="adj"/>
            </a:avLst>
          </a:prstGeom>
          <a:solidFill>
            <a:srgbClr val="CFE2F3">
              <a:alpha val="1310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1" name="Google Shape;2581;p77"/>
          <p:cNvSpPr txBox="1"/>
          <p:nvPr/>
        </p:nvSpPr>
        <p:spPr>
          <a:xfrm>
            <a:off x="5003580" y="18943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893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2" name="Google Shape;2582;p77"/>
          <p:cNvSpPr txBox="1"/>
          <p:nvPr/>
        </p:nvSpPr>
        <p:spPr>
          <a:xfrm>
            <a:off x="5843835" y="1894350"/>
            <a:ext cx="6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489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3" name="Google Shape;2583;p77"/>
          <p:cNvSpPr txBox="1"/>
          <p:nvPr/>
        </p:nvSpPr>
        <p:spPr>
          <a:xfrm>
            <a:off x="5000953" y="2190750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شجرتان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shajaratan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4" name="Google Shape;2584;p77"/>
          <p:cNvSpPr txBox="1"/>
          <p:nvPr/>
        </p:nvSpPr>
        <p:spPr>
          <a:xfrm>
            <a:off x="5841499" y="2190750"/>
            <a:ext cx="6903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تتمايلان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tatamayalan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b="1" lang="en"/>
              <a:t> </a:t>
            </a:r>
            <a:r>
              <a:rPr lang="en"/>
              <a:t>for Vision: Multi-Task Processing</a:t>
            </a:r>
            <a:endParaRPr/>
          </a:p>
        </p:txBody>
      </p:sp>
      <p:sp>
        <p:nvSpPr>
          <p:cNvPr id="2590" name="Google Shape;2590;p78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MultiMAE: Multi-modal Multi-task Masked Autoencoders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91" name="Google Shape;259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913" y="1017725"/>
            <a:ext cx="6640166" cy="373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for Vision: Patches</a:t>
            </a:r>
            <a:endParaRPr/>
          </a:p>
        </p:txBody>
      </p:sp>
      <p:sp>
        <p:nvSpPr>
          <p:cNvPr id="2597" name="Google Shape;2597;p79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An Image is Worth 16x16 Words: Transformers for Image Recognition at Scale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98" name="Google Shape;259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825" y="1017725"/>
            <a:ext cx="7194348" cy="3769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9" name="Google Shape;2599;p79"/>
          <p:cNvGrpSpPr/>
          <p:nvPr/>
        </p:nvGrpSpPr>
        <p:grpSpPr>
          <a:xfrm>
            <a:off x="2837275" y="1571425"/>
            <a:ext cx="2968200" cy="1564200"/>
            <a:chOff x="2837275" y="1571425"/>
            <a:chExt cx="2968200" cy="1564200"/>
          </a:xfrm>
        </p:grpSpPr>
        <p:sp>
          <p:nvSpPr>
            <p:cNvPr id="2600" name="Google Shape;2600;p79"/>
            <p:cNvSpPr txBox="1"/>
            <p:nvPr/>
          </p:nvSpPr>
          <p:spPr>
            <a:xfrm>
              <a:off x="2837275" y="1571425"/>
              <a:ext cx="2968200" cy="400200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Learned positional embeddings! :o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01" name="Google Shape;2601;p79"/>
            <p:cNvCxnSpPr>
              <a:stCxn id="2600" idx="2"/>
            </p:cNvCxnSpPr>
            <p:nvPr/>
          </p:nvCxnSpPr>
          <p:spPr>
            <a:xfrm flipH="1">
              <a:off x="4001275" y="1971625"/>
              <a:ext cx="320100" cy="1164000"/>
            </a:xfrm>
            <a:prstGeom prst="straightConnector1">
              <a:avLst/>
            </a:prstGeom>
            <a:noFill/>
            <a:ln cap="flat" cmpd="sng" w="19050">
              <a:solidFill>
                <a:srgbClr val="F5D32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Vision: Captioning</a:t>
            </a:r>
            <a:endParaRPr/>
          </a:p>
        </p:txBody>
      </p:sp>
      <p:sp>
        <p:nvSpPr>
          <p:cNvPr id="2607" name="Google Shape;2607;p80"/>
          <p:cNvSpPr txBox="1"/>
          <p:nvPr>
            <p:ph idx="1" type="body"/>
          </p:nvPr>
        </p:nvSpPr>
        <p:spPr>
          <a:xfrm>
            <a:off x="311700" y="3964700"/>
            <a:ext cx="85206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Modern flashy systems don’t do image-to-text, but instead…</a:t>
            </a:r>
            <a:endParaRPr/>
          </a:p>
        </p:txBody>
      </p:sp>
      <p:sp>
        <p:nvSpPr>
          <p:cNvPr id="2608" name="Google Shape;2608;p80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https://ai.googleblog.com/2014/11/a-picture-is-worth-thousand-coherent.html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9" name="Google Shape;260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616" y="1215047"/>
            <a:ext cx="6111613" cy="245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Vision: Text-to-Image</a:t>
            </a:r>
            <a:endParaRPr/>
          </a:p>
        </p:txBody>
      </p:sp>
      <p:sp>
        <p:nvSpPr>
          <p:cNvPr id="2615" name="Google Shape;2615;p81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https://imagen.research.google/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16" name="Google Shape;26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238" y="1017725"/>
            <a:ext cx="5561574" cy="37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p81"/>
          <p:cNvSpPr/>
          <p:nvPr/>
        </p:nvSpPr>
        <p:spPr>
          <a:xfrm>
            <a:off x="3181098" y="1017722"/>
            <a:ext cx="1390800" cy="19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81"/>
          <p:cNvSpPr/>
          <p:nvPr/>
        </p:nvSpPr>
        <p:spPr>
          <a:xfrm>
            <a:off x="4571904" y="1017722"/>
            <a:ext cx="1390800" cy="19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81"/>
          <p:cNvSpPr/>
          <p:nvPr/>
        </p:nvSpPr>
        <p:spPr>
          <a:xfrm>
            <a:off x="5962704" y="1017722"/>
            <a:ext cx="1390800" cy="19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81"/>
          <p:cNvSpPr/>
          <p:nvPr/>
        </p:nvSpPr>
        <p:spPr>
          <a:xfrm>
            <a:off x="1791250" y="2942225"/>
            <a:ext cx="1390800" cy="1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81"/>
          <p:cNvSpPr/>
          <p:nvPr/>
        </p:nvSpPr>
        <p:spPr>
          <a:xfrm>
            <a:off x="3181100" y="2942225"/>
            <a:ext cx="1390800" cy="1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81"/>
          <p:cNvSpPr/>
          <p:nvPr/>
        </p:nvSpPr>
        <p:spPr>
          <a:xfrm>
            <a:off x="4571900" y="2942225"/>
            <a:ext cx="1390800" cy="1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81"/>
          <p:cNvSpPr/>
          <p:nvPr/>
        </p:nvSpPr>
        <p:spPr>
          <a:xfrm>
            <a:off x="5962700" y="2942225"/>
            <a:ext cx="1390800" cy="1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r>
              <a:rPr lang="en"/>
              <a:t> versus </a:t>
            </a:r>
            <a:r>
              <a:rPr b="1" lang="en"/>
              <a:t>Policy Gradient</a:t>
            </a:r>
            <a:endParaRPr b="1"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271119" y="1870804"/>
            <a:ext cx="5306180" cy="1841829"/>
            <a:chOff x="125014" y="4131152"/>
            <a:chExt cx="6942535" cy="2409825"/>
          </a:xfrm>
        </p:grpSpPr>
        <p:pic>
          <p:nvPicPr>
            <p:cNvPr id="162" name="Google Shape;162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14" y="4285735"/>
              <a:ext cx="2189481" cy="210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9"/>
            <p:cNvSpPr/>
            <p:nvPr/>
          </p:nvSpPr>
          <p:spPr>
            <a:xfrm>
              <a:off x="2311399" y="5259647"/>
              <a:ext cx="534669" cy="152400"/>
            </a:xfrm>
            <a:custGeom>
              <a:rect b="b" l="l" r="r" t="t"/>
              <a:pathLst>
                <a:path extrusionOk="0" h="152400" w="534669">
                  <a:moveTo>
                    <a:pt x="381806" y="101599"/>
                  </a:moveTo>
                  <a:lnTo>
                    <a:pt x="381806" y="152400"/>
                  </a:lnTo>
                  <a:lnTo>
                    <a:pt x="483406" y="101600"/>
                  </a:lnTo>
                  <a:lnTo>
                    <a:pt x="381806" y="101599"/>
                  </a:lnTo>
                  <a:close/>
                </a:path>
                <a:path extrusionOk="0" h="152400" w="534669">
                  <a:moveTo>
                    <a:pt x="381806" y="50799"/>
                  </a:moveTo>
                  <a:lnTo>
                    <a:pt x="381806" y="101599"/>
                  </a:lnTo>
                  <a:lnTo>
                    <a:pt x="407206" y="101600"/>
                  </a:lnTo>
                  <a:lnTo>
                    <a:pt x="407206" y="50800"/>
                  </a:lnTo>
                  <a:lnTo>
                    <a:pt x="381806" y="50799"/>
                  </a:lnTo>
                  <a:close/>
                </a:path>
                <a:path extrusionOk="0" h="152400" w="534669">
                  <a:moveTo>
                    <a:pt x="381806" y="0"/>
                  </a:moveTo>
                  <a:lnTo>
                    <a:pt x="381806" y="50799"/>
                  </a:lnTo>
                  <a:lnTo>
                    <a:pt x="407206" y="50800"/>
                  </a:lnTo>
                  <a:lnTo>
                    <a:pt x="407206" y="101600"/>
                  </a:lnTo>
                  <a:lnTo>
                    <a:pt x="483408" y="101598"/>
                  </a:lnTo>
                  <a:lnTo>
                    <a:pt x="534206" y="76200"/>
                  </a:lnTo>
                  <a:lnTo>
                    <a:pt x="381806" y="0"/>
                  </a:lnTo>
                  <a:close/>
                </a:path>
                <a:path extrusionOk="0" h="152400" w="534669">
                  <a:moveTo>
                    <a:pt x="0" y="50798"/>
                  </a:moveTo>
                  <a:lnTo>
                    <a:pt x="0" y="101598"/>
                  </a:lnTo>
                  <a:lnTo>
                    <a:pt x="381806" y="101599"/>
                  </a:lnTo>
                  <a:lnTo>
                    <a:pt x="381806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" name="Google Shape;16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1814" y="4487567"/>
              <a:ext cx="3735066" cy="165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9"/>
            <p:cNvSpPr/>
            <p:nvPr/>
          </p:nvSpPr>
          <p:spPr>
            <a:xfrm>
              <a:off x="2895599" y="4131152"/>
              <a:ext cx="4171950" cy="2409825"/>
            </a:xfrm>
            <a:custGeom>
              <a:rect b="b" l="l" r="r" t="t"/>
              <a:pathLst>
                <a:path extrusionOk="0" h="2409825" w="4171950">
                  <a:moveTo>
                    <a:pt x="0" y="0"/>
                  </a:moveTo>
                  <a:lnTo>
                    <a:pt x="4171454" y="0"/>
                  </a:lnTo>
                  <a:lnTo>
                    <a:pt x="4171454" y="2409390"/>
                  </a:lnTo>
                  <a:lnTo>
                    <a:pt x="0" y="24093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9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Deep Reinforcement Learning: Pong from Pixels</a:t>
            </a:r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1725526" y="2755150"/>
            <a:ext cx="5712782" cy="1512550"/>
            <a:chOff x="1725526" y="2755150"/>
            <a:chExt cx="5712782" cy="1512550"/>
          </a:xfrm>
        </p:grpSpPr>
        <p:grpSp>
          <p:nvGrpSpPr>
            <p:cNvPr id="168" name="Google Shape;168;p19"/>
            <p:cNvGrpSpPr/>
            <p:nvPr/>
          </p:nvGrpSpPr>
          <p:grpSpPr>
            <a:xfrm>
              <a:off x="5812996" y="3207887"/>
              <a:ext cx="1621869" cy="527231"/>
              <a:chOff x="7316862" y="5713850"/>
              <a:chExt cx="2543311" cy="826770"/>
            </a:xfrm>
          </p:grpSpPr>
          <p:sp>
            <p:nvSpPr>
              <p:cNvPr id="169" name="Google Shape;169;p19"/>
              <p:cNvSpPr/>
              <p:nvPr/>
            </p:nvSpPr>
            <p:spPr>
              <a:xfrm>
                <a:off x="7316862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8590173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" name="Google Shape;171;p19"/>
            <p:cNvSpPr txBox="1"/>
            <p:nvPr/>
          </p:nvSpPr>
          <p:spPr>
            <a:xfrm>
              <a:off x="5821008" y="2755150"/>
              <a:ext cx="16173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825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Gradients</a:t>
              </a: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b="1" lang="en" sz="20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b="1" lang="en" sz="20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       -1.0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 flipH="1">
              <a:off x="2366139" y="4115300"/>
              <a:ext cx="3451762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1725526" y="37677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5D32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Backward Pass</a:t>
              </a:r>
              <a:endParaRPr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74" name="Google Shape;174;p19"/>
          <p:cNvGrpSpPr/>
          <p:nvPr/>
        </p:nvGrpSpPr>
        <p:grpSpPr>
          <a:xfrm>
            <a:off x="1075025" y="1329372"/>
            <a:ext cx="6371437" cy="1440464"/>
            <a:chOff x="1075025" y="1329372"/>
            <a:chExt cx="6371437" cy="1440464"/>
          </a:xfrm>
        </p:grpSpPr>
        <p:sp>
          <p:nvSpPr>
            <p:cNvPr id="175" name="Google Shape;175;p19"/>
            <p:cNvSpPr/>
            <p:nvPr/>
          </p:nvSpPr>
          <p:spPr>
            <a:xfrm>
              <a:off x="1075025" y="1676900"/>
              <a:ext cx="4742879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4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1725526" y="13293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Forward Pass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77" name="Google Shape;177;p19"/>
            <p:cNvGrpSpPr/>
            <p:nvPr/>
          </p:nvGrpSpPr>
          <p:grpSpPr>
            <a:xfrm>
              <a:off x="5824592" y="2242605"/>
              <a:ext cx="1621870" cy="527231"/>
              <a:chOff x="7335046" y="4371757"/>
              <a:chExt cx="2543312" cy="826770"/>
            </a:xfrm>
          </p:grpSpPr>
          <p:sp>
            <p:nvSpPr>
              <p:cNvPr id="178" name="Google Shape;178;p19"/>
              <p:cNvSpPr/>
              <p:nvPr/>
            </p:nvSpPr>
            <p:spPr>
              <a:xfrm>
                <a:off x="7335046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8608358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" name="Google Shape;180;p19"/>
            <p:cNvSpPr txBox="1"/>
            <p:nvPr/>
          </p:nvSpPr>
          <p:spPr>
            <a:xfrm>
              <a:off x="5821008" y="1459750"/>
              <a:ext cx="1617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4762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 probabilities of actions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46378" rtl="0" algn="l">
                <a:lnSpc>
                  <a:spcPct val="100000"/>
                </a:lnSpc>
                <a:spcBef>
                  <a:spcPts val="192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-1.2	-0.36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81" name="Google Shape;181;p19"/>
          <p:cNvGrpSpPr/>
          <p:nvPr/>
        </p:nvGrpSpPr>
        <p:grpSpPr>
          <a:xfrm>
            <a:off x="7438308" y="1553050"/>
            <a:ext cx="1316741" cy="503100"/>
            <a:chOff x="7438308" y="1553050"/>
            <a:chExt cx="1316741" cy="503100"/>
          </a:xfrm>
        </p:grpSpPr>
        <p:sp>
          <p:nvSpPr>
            <p:cNvPr id="182" name="Google Shape;182;p19"/>
            <p:cNvSpPr txBox="1"/>
            <p:nvPr/>
          </p:nvSpPr>
          <p:spPr>
            <a:xfrm>
              <a:off x="7915049" y="1553050"/>
              <a:ext cx="840000" cy="479100"/>
            </a:xfrm>
            <a:prstGeom prst="rect">
              <a:avLst/>
            </a:prstGeom>
            <a:solidFill>
              <a:srgbClr val="D9EAD3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Sampled Action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3" name="Google Shape;183;p19"/>
            <p:cNvCxnSpPr>
              <a:stCxn id="180" idx="3"/>
              <a:endCxn id="182" idx="1"/>
            </p:cNvCxnSpPr>
            <p:nvPr/>
          </p:nvCxnSpPr>
          <p:spPr>
            <a:xfrm flipH="1" rot="10800000">
              <a:off x="7438308" y="1792450"/>
              <a:ext cx="476700" cy="2637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4" name="Google Shape;184;p19"/>
          <p:cNvGrpSpPr/>
          <p:nvPr/>
        </p:nvGrpSpPr>
        <p:grpSpPr>
          <a:xfrm>
            <a:off x="7987360" y="2032150"/>
            <a:ext cx="767700" cy="684309"/>
            <a:chOff x="7987360" y="2032150"/>
            <a:chExt cx="767700" cy="684309"/>
          </a:xfrm>
        </p:grpSpPr>
        <p:sp>
          <p:nvSpPr>
            <p:cNvPr id="185" name="Google Shape;185;p19"/>
            <p:cNvSpPr txBox="1"/>
            <p:nvPr/>
          </p:nvSpPr>
          <p:spPr>
            <a:xfrm>
              <a:off x="7987360" y="2391259"/>
              <a:ext cx="767700" cy="325200"/>
            </a:xfrm>
            <a:prstGeom prst="rect">
              <a:avLst/>
            </a:prstGeom>
            <a:solidFill>
              <a:srgbClr val="DCDEE0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Loss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6" name="Google Shape;186;p19"/>
            <p:cNvCxnSpPr>
              <a:stCxn id="182" idx="2"/>
              <a:endCxn id="185" idx="0"/>
            </p:cNvCxnSpPr>
            <p:nvPr/>
          </p:nvCxnSpPr>
          <p:spPr>
            <a:xfrm>
              <a:off x="8335049" y="2032150"/>
              <a:ext cx="36300" cy="3591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87" name="Google Shape;187;p19"/>
          <p:cNvSpPr txBox="1"/>
          <p:nvPr/>
        </p:nvSpPr>
        <p:spPr>
          <a:xfrm>
            <a:off x="5746451" y="4374425"/>
            <a:ext cx="3251400" cy="3822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Helvetica Neue"/>
                <a:ea typeface="Helvetica Neue"/>
                <a:cs typeface="Helvetica Neue"/>
                <a:sym typeface="Helvetica Neue"/>
              </a:rPr>
              <a:t>Eventual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Reward= -1.0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85475" y="4303925"/>
            <a:ext cx="582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Learn: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𝝿: S → A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for 𝝿 parameterized by 𝝷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Formulating the Retrieval Problem as a Linear Model</a:t>
            </a:r>
            <a:endParaRPr/>
          </a:p>
        </p:txBody>
      </p:sp>
      <p:grpSp>
        <p:nvGrpSpPr>
          <p:cNvPr id="2629" name="Google Shape;2629;p82"/>
          <p:cNvGrpSpPr/>
          <p:nvPr/>
        </p:nvGrpSpPr>
        <p:grpSpPr>
          <a:xfrm rot="-5400000">
            <a:off x="4247396" y="767511"/>
            <a:ext cx="582300" cy="2832275"/>
            <a:chOff x="1962619" y="2005247"/>
            <a:chExt cx="582300" cy="2832275"/>
          </a:xfrm>
        </p:grpSpPr>
        <p:sp>
          <p:nvSpPr>
            <p:cNvPr id="2630" name="Google Shape;2630;p82"/>
            <p:cNvSpPr txBox="1"/>
            <p:nvPr/>
          </p:nvSpPr>
          <p:spPr>
            <a:xfrm>
              <a:off x="1962619" y="2005247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1" name="Google Shape;2631;p82"/>
            <p:cNvSpPr txBox="1"/>
            <p:nvPr/>
          </p:nvSpPr>
          <p:spPr>
            <a:xfrm>
              <a:off x="1962619" y="4142597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2" name="Google Shape;2632;p82"/>
            <p:cNvSpPr txBox="1"/>
            <p:nvPr/>
          </p:nvSpPr>
          <p:spPr>
            <a:xfrm>
              <a:off x="1962619" y="4498822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3" name="Google Shape;2633;p82"/>
            <p:cNvSpPr txBox="1"/>
            <p:nvPr/>
          </p:nvSpPr>
          <p:spPr>
            <a:xfrm>
              <a:off x="1962619" y="2361472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4" name="Google Shape;2634;p82"/>
            <p:cNvSpPr txBox="1"/>
            <p:nvPr/>
          </p:nvSpPr>
          <p:spPr>
            <a:xfrm>
              <a:off x="1962619" y="3430147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5" name="Google Shape;2635;p82"/>
            <p:cNvSpPr txBox="1"/>
            <p:nvPr/>
          </p:nvSpPr>
          <p:spPr>
            <a:xfrm>
              <a:off x="1962619" y="3073922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6" name="Google Shape;2636;p82"/>
            <p:cNvSpPr txBox="1"/>
            <p:nvPr/>
          </p:nvSpPr>
          <p:spPr>
            <a:xfrm>
              <a:off x="1962619" y="3786372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7" name="Google Shape;2637;p82"/>
            <p:cNvSpPr txBox="1"/>
            <p:nvPr/>
          </p:nvSpPr>
          <p:spPr>
            <a:xfrm>
              <a:off x="1962619" y="2717697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638" name="Google Shape;2638;p82"/>
          <p:cNvPicPr preferRelativeResize="0"/>
          <p:nvPr/>
        </p:nvPicPr>
        <p:blipFill rotWithShape="1">
          <a:blip r:embed="rId3">
            <a:alphaModFix/>
          </a:blip>
          <a:srcRect b="0" l="58716" r="0" t="48744"/>
          <a:stretch/>
        </p:blipFill>
        <p:spPr>
          <a:xfrm>
            <a:off x="526025" y="1108025"/>
            <a:ext cx="2383949" cy="11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9" name="Google Shape;2639;p82"/>
          <p:cNvGrpSpPr/>
          <p:nvPr/>
        </p:nvGrpSpPr>
        <p:grpSpPr>
          <a:xfrm rot="-5400000">
            <a:off x="3914729" y="1750878"/>
            <a:ext cx="229200" cy="1830000"/>
            <a:chOff x="2139175" y="2495500"/>
            <a:chExt cx="229200" cy="1830000"/>
          </a:xfrm>
        </p:grpSpPr>
        <p:sp>
          <p:nvSpPr>
            <p:cNvPr id="2640" name="Google Shape;2640;p82"/>
            <p:cNvSpPr/>
            <p:nvPr/>
          </p:nvSpPr>
          <p:spPr>
            <a:xfrm>
              <a:off x="2139175" y="2495500"/>
              <a:ext cx="229200" cy="229200"/>
            </a:xfrm>
            <a:prstGeom prst="rect">
              <a:avLst/>
            </a:prstGeom>
            <a:solidFill>
              <a:srgbClr val="1D1C1D"/>
            </a:solidFill>
            <a:ln cap="flat" cmpd="sng" w="9525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2"/>
            <p:cNvSpPr/>
            <p:nvPr/>
          </p:nvSpPr>
          <p:spPr>
            <a:xfrm>
              <a:off x="2139175" y="2724700"/>
              <a:ext cx="229200" cy="229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2"/>
            <p:cNvSpPr/>
            <p:nvPr/>
          </p:nvSpPr>
          <p:spPr>
            <a:xfrm>
              <a:off x="2139175" y="2952700"/>
              <a:ext cx="229200" cy="229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2"/>
            <p:cNvSpPr/>
            <p:nvPr/>
          </p:nvSpPr>
          <p:spPr>
            <a:xfrm>
              <a:off x="2139175" y="3181900"/>
              <a:ext cx="229200" cy="229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2"/>
            <p:cNvSpPr/>
            <p:nvPr/>
          </p:nvSpPr>
          <p:spPr>
            <a:xfrm>
              <a:off x="2139175" y="3409900"/>
              <a:ext cx="229200" cy="229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2"/>
            <p:cNvSpPr/>
            <p:nvPr/>
          </p:nvSpPr>
          <p:spPr>
            <a:xfrm>
              <a:off x="2139175" y="3639100"/>
              <a:ext cx="229200" cy="229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2"/>
            <p:cNvSpPr/>
            <p:nvPr/>
          </p:nvSpPr>
          <p:spPr>
            <a:xfrm>
              <a:off x="2139175" y="3867100"/>
              <a:ext cx="229200" cy="229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2"/>
            <p:cNvSpPr/>
            <p:nvPr/>
          </p:nvSpPr>
          <p:spPr>
            <a:xfrm>
              <a:off x="2139175" y="4096300"/>
              <a:ext cx="229200" cy="229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8" name="Google Shape;2648;p82"/>
          <p:cNvGrpSpPr/>
          <p:nvPr/>
        </p:nvGrpSpPr>
        <p:grpSpPr>
          <a:xfrm>
            <a:off x="1944050" y="2789175"/>
            <a:ext cx="1162250" cy="2294475"/>
            <a:chOff x="1944050" y="2789175"/>
            <a:chExt cx="1162250" cy="2294475"/>
          </a:xfrm>
        </p:grpSpPr>
        <p:grpSp>
          <p:nvGrpSpPr>
            <p:cNvPr id="2649" name="Google Shape;2649;p82"/>
            <p:cNvGrpSpPr/>
            <p:nvPr/>
          </p:nvGrpSpPr>
          <p:grpSpPr>
            <a:xfrm>
              <a:off x="2877100" y="2789175"/>
              <a:ext cx="229200" cy="2287200"/>
              <a:chOff x="2139175" y="2495500"/>
              <a:chExt cx="229200" cy="2287200"/>
            </a:xfrm>
          </p:grpSpPr>
          <p:sp>
            <p:nvSpPr>
              <p:cNvPr id="2650" name="Google Shape;2650;p82"/>
              <p:cNvSpPr/>
              <p:nvPr/>
            </p:nvSpPr>
            <p:spPr>
              <a:xfrm>
                <a:off x="2139175" y="2495500"/>
                <a:ext cx="229200" cy="22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82"/>
              <p:cNvSpPr/>
              <p:nvPr/>
            </p:nvSpPr>
            <p:spPr>
              <a:xfrm>
                <a:off x="2139175" y="2724700"/>
                <a:ext cx="229200" cy="22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82"/>
              <p:cNvSpPr/>
              <p:nvPr/>
            </p:nvSpPr>
            <p:spPr>
              <a:xfrm>
                <a:off x="2139175" y="2952700"/>
                <a:ext cx="229200" cy="2292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82"/>
              <p:cNvSpPr/>
              <p:nvPr/>
            </p:nvSpPr>
            <p:spPr>
              <a:xfrm>
                <a:off x="2139175" y="3181900"/>
                <a:ext cx="229200" cy="22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82"/>
              <p:cNvSpPr/>
              <p:nvPr/>
            </p:nvSpPr>
            <p:spPr>
              <a:xfrm>
                <a:off x="2139175" y="3409900"/>
                <a:ext cx="229200" cy="2292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82"/>
              <p:cNvSpPr/>
              <p:nvPr/>
            </p:nvSpPr>
            <p:spPr>
              <a:xfrm>
                <a:off x="2139175" y="3639100"/>
                <a:ext cx="229200" cy="2292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82"/>
              <p:cNvSpPr/>
              <p:nvPr/>
            </p:nvSpPr>
            <p:spPr>
              <a:xfrm>
                <a:off x="2139175" y="3867100"/>
                <a:ext cx="229200" cy="22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82"/>
              <p:cNvSpPr/>
              <p:nvPr/>
            </p:nvSpPr>
            <p:spPr>
              <a:xfrm>
                <a:off x="2139175" y="4096300"/>
                <a:ext cx="229200" cy="229200"/>
              </a:xfrm>
              <a:prstGeom prst="rect">
                <a:avLst/>
              </a:prstGeom>
              <a:solidFill>
                <a:srgbClr val="1D1C1D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82"/>
              <p:cNvSpPr/>
              <p:nvPr/>
            </p:nvSpPr>
            <p:spPr>
              <a:xfrm>
                <a:off x="2139175" y="4324300"/>
                <a:ext cx="229200" cy="2292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82"/>
              <p:cNvSpPr/>
              <p:nvPr/>
            </p:nvSpPr>
            <p:spPr>
              <a:xfrm>
                <a:off x="2139175" y="4553500"/>
                <a:ext cx="229200" cy="2292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rgbClr val="1D1C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660" name="Google Shape;2660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44050" y="2804150"/>
              <a:ext cx="758175" cy="2279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1" name="Google Shape;2661;p82"/>
          <p:cNvGrpSpPr/>
          <p:nvPr/>
        </p:nvGrpSpPr>
        <p:grpSpPr>
          <a:xfrm rot="-5400000">
            <a:off x="4247381" y="108736"/>
            <a:ext cx="582300" cy="2832275"/>
            <a:chOff x="182194" y="2005247"/>
            <a:chExt cx="582300" cy="2832275"/>
          </a:xfrm>
        </p:grpSpPr>
        <p:sp>
          <p:nvSpPr>
            <p:cNvPr id="2662" name="Google Shape;2662;p82"/>
            <p:cNvSpPr txBox="1"/>
            <p:nvPr/>
          </p:nvSpPr>
          <p:spPr>
            <a:xfrm>
              <a:off x="182194" y="2005247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3" name="Google Shape;2663;p82"/>
            <p:cNvSpPr txBox="1"/>
            <p:nvPr/>
          </p:nvSpPr>
          <p:spPr>
            <a:xfrm>
              <a:off x="182194" y="4142597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rabbit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4" name="Google Shape;2664;p82"/>
            <p:cNvSpPr txBox="1"/>
            <p:nvPr/>
          </p:nvSpPr>
          <p:spPr>
            <a:xfrm>
              <a:off x="182194" y="4498822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5" name="Google Shape;2665;p82"/>
            <p:cNvSpPr txBox="1"/>
            <p:nvPr/>
          </p:nvSpPr>
          <p:spPr>
            <a:xfrm>
              <a:off x="182194" y="2361472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bird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6" name="Google Shape;2666;p82"/>
            <p:cNvSpPr txBox="1"/>
            <p:nvPr/>
          </p:nvSpPr>
          <p:spPr>
            <a:xfrm>
              <a:off x="182194" y="3430147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men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7" name="Google Shape;2667;p82"/>
            <p:cNvSpPr txBox="1"/>
            <p:nvPr/>
          </p:nvSpPr>
          <p:spPr>
            <a:xfrm>
              <a:off x="182194" y="3073922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8" name="Google Shape;2668;p82"/>
            <p:cNvSpPr txBox="1"/>
            <p:nvPr/>
          </p:nvSpPr>
          <p:spPr>
            <a:xfrm>
              <a:off x="182194" y="3786372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9" name="Google Shape;2669;p82"/>
            <p:cNvSpPr txBox="1"/>
            <p:nvPr/>
          </p:nvSpPr>
          <p:spPr>
            <a:xfrm>
              <a:off x="182194" y="2717697"/>
              <a:ext cx="582300" cy="338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hand</a:t>
              </a:r>
              <a:endParaRPr sz="1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70" name="Google Shape;2670;p82"/>
          <p:cNvGrpSpPr/>
          <p:nvPr/>
        </p:nvGrpSpPr>
        <p:grpSpPr>
          <a:xfrm>
            <a:off x="3133800" y="2809700"/>
            <a:ext cx="4549725" cy="457800"/>
            <a:chOff x="3133800" y="2809700"/>
            <a:chExt cx="4549725" cy="457800"/>
          </a:xfrm>
        </p:grpSpPr>
        <p:sp>
          <p:nvSpPr>
            <p:cNvPr id="2671" name="Google Shape;2671;p82"/>
            <p:cNvSpPr/>
            <p:nvPr/>
          </p:nvSpPr>
          <p:spPr>
            <a:xfrm>
              <a:off x="3133800" y="2809700"/>
              <a:ext cx="229200" cy="2292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2" name="Google Shape;2672;p82"/>
            <p:cNvCxnSpPr>
              <a:stCxn id="2673" idx="1"/>
              <a:endCxn id="2671" idx="3"/>
            </p:cNvCxnSpPr>
            <p:nvPr/>
          </p:nvCxnSpPr>
          <p:spPr>
            <a:xfrm rot="10800000">
              <a:off x="3362925" y="2924300"/>
              <a:ext cx="2490600" cy="143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73" name="Google Shape;2673;p82"/>
            <p:cNvSpPr txBox="1"/>
            <p:nvPr/>
          </p:nvSpPr>
          <p:spPr>
            <a:xfrm>
              <a:off x="5853525" y="2867300"/>
              <a:ext cx="183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Weight of (blue, “a”)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74" name="Google Shape;2674;p82"/>
          <p:cNvGrpSpPr/>
          <p:nvPr/>
        </p:nvGrpSpPr>
        <p:grpSpPr>
          <a:xfrm>
            <a:off x="3304305" y="3926275"/>
            <a:ext cx="5033961" cy="695467"/>
            <a:chOff x="3326689" y="3926275"/>
            <a:chExt cx="5033961" cy="695467"/>
          </a:xfrm>
        </p:grpSpPr>
        <p:sp>
          <p:nvSpPr>
            <p:cNvPr id="2675" name="Google Shape;2675;p82"/>
            <p:cNvSpPr/>
            <p:nvPr/>
          </p:nvSpPr>
          <p:spPr>
            <a:xfrm>
              <a:off x="3326689" y="4392542"/>
              <a:ext cx="229200" cy="2292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6" name="Google Shape;2676;p82"/>
            <p:cNvCxnSpPr>
              <a:stCxn id="2677" idx="1"/>
              <a:endCxn id="2675" idx="3"/>
            </p:cNvCxnSpPr>
            <p:nvPr/>
          </p:nvCxnSpPr>
          <p:spPr>
            <a:xfrm flipH="1">
              <a:off x="3555850" y="4126375"/>
              <a:ext cx="2707500" cy="380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77" name="Google Shape;2677;p82"/>
            <p:cNvSpPr txBox="1"/>
            <p:nvPr/>
          </p:nvSpPr>
          <p:spPr>
            <a:xfrm>
              <a:off x="6263350" y="3926275"/>
              <a:ext cx="209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Weight of (white, “bird”)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" name="Google Shape;2682;p83"/>
          <p:cNvPicPr preferRelativeResize="0"/>
          <p:nvPr/>
        </p:nvPicPr>
        <p:blipFill rotWithShape="1">
          <a:blip r:embed="rId3">
            <a:alphaModFix/>
          </a:blip>
          <a:srcRect b="11071" l="78676" r="10906" t="60591"/>
          <a:stretch/>
        </p:blipFill>
        <p:spPr>
          <a:xfrm>
            <a:off x="6592756" y="1961800"/>
            <a:ext cx="952474" cy="5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p83"/>
          <p:cNvSpPr/>
          <p:nvPr/>
        </p:nvSpPr>
        <p:spPr>
          <a:xfrm>
            <a:off x="4787949" y="1951358"/>
            <a:ext cx="1804800" cy="62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Caption Embedder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4" name="Google Shape;2684;p83"/>
          <p:cNvSpPr/>
          <p:nvPr/>
        </p:nvSpPr>
        <p:spPr>
          <a:xfrm>
            <a:off x="1598774" y="1951345"/>
            <a:ext cx="1804800" cy="62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Image Embedder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85" name="Google Shape;2685;p83"/>
          <p:cNvPicPr preferRelativeResize="0"/>
          <p:nvPr/>
        </p:nvPicPr>
        <p:blipFill rotWithShape="1">
          <a:blip r:embed="rId3">
            <a:alphaModFix/>
          </a:blip>
          <a:srcRect b="11071" l="65825" r="23758" t="60591"/>
          <a:stretch/>
        </p:blipFill>
        <p:spPr>
          <a:xfrm>
            <a:off x="3403571" y="1961788"/>
            <a:ext cx="952474" cy="599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6" name="Google Shape;2686;p83"/>
          <p:cNvGrpSpPr/>
          <p:nvPr/>
        </p:nvGrpSpPr>
        <p:grpSpPr>
          <a:xfrm>
            <a:off x="629000" y="178913"/>
            <a:ext cx="7886000" cy="1562650"/>
            <a:chOff x="629000" y="178913"/>
            <a:chExt cx="7886000" cy="1562650"/>
          </a:xfrm>
        </p:grpSpPr>
        <p:grpSp>
          <p:nvGrpSpPr>
            <p:cNvPr id="2687" name="Google Shape;2687;p83"/>
            <p:cNvGrpSpPr/>
            <p:nvPr/>
          </p:nvGrpSpPr>
          <p:grpSpPr>
            <a:xfrm>
              <a:off x="901400" y="178913"/>
              <a:ext cx="7341200" cy="1562650"/>
              <a:chOff x="163900" y="190113"/>
              <a:chExt cx="7341200" cy="1562650"/>
            </a:xfrm>
          </p:grpSpPr>
          <p:sp>
            <p:nvSpPr>
              <p:cNvPr id="2688" name="Google Shape;2688;p83"/>
              <p:cNvSpPr txBox="1"/>
              <p:nvPr/>
            </p:nvSpPr>
            <p:spPr>
              <a:xfrm>
                <a:off x="4946400" y="192638"/>
                <a:ext cx="2558700" cy="7389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“Children play soccer in a field.”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89" name="Google Shape;2689;p83"/>
              <p:cNvSpPr txBox="1"/>
              <p:nvPr/>
            </p:nvSpPr>
            <p:spPr>
              <a:xfrm>
                <a:off x="1186975" y="190113"/>
                <a:ext cx="2558700" cy="7389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“A rabbit sits in the palm of a hand.”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90" name="Google Shape;2690;p83"/>
              <p:cNvSpPr txBox="1"/>
              <p:nvPr/>
            </p:nvSpPr>
            <p:spPr>
              <a:xfrm>
                <a:off x="4946400" y="1013863"/>
                <a:ext cx="2558700" cy="7389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“Men are talking on a basketball court.”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91" name="Google Shape;2691;p83"/>
              <p:cNvSpPr txBox="1"/>
              <p:nvPr/>
            </p:nvSpPr>
            <p:spPr>
              <a:xfrm>
                <a:off x="1186975" y="994363"/>
                <a:ext cx="2558700" cy="7389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“A white fox is looking at the camera.”</a:t>
                </a:r>
                <a:endParaRPr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692" name="Google Shape;2692;p8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900" y="192640"/>
                <a:ext cx="921616" cy="7338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3" name="Google Shape;2693;p8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847127" y="232246"/>
                <a:ext cx="1020973" cy="6597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4" name="Google Shape;2694;p8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913056" y="1026145"/>
                <a:ext cx="942173" cy="7143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5" name="Google Shape;2695;p8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2233" y="1006328"/>
                <a:ext cx="904975" cy="692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96" name="Google Shape;2696;p83"/>
            <p:cNvSpPr/>
            <p:nvPr/>
          </p:nvSpPr>
          <p:spPr>
            <a:xfrm>
              <a:off x="8290900" y="440600"/>
              <a:ext cx="224100" cy="2241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83"/>
            <p:cNvSpPr/>
            <p:nvPr/>
          </p:nvSpPr>
          <p:spPr>
            <a:xfrm>
              <a:off x="629000" y="440600"/>
              <a:ext cx="224100" cy="2241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83"/>
            <p:cNvSpPr/>
            <p:nvPr/>
          </p:nvSpPr>
          <p:spPr>
            <a:xfrm>
              <a:off x="629000" y="1207275"/>
              <a:ext cx="224100" cy="224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83"/>
            <p:cNvSpPr/>
            <p:nvPr/>
          </p:nvSpPr>
          <p:spPr>
            <a:xfrm>
              <a:off x="8290900" y="1271150"/>
              <a:ext cx="224100" cy="2241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0" name="Google Shape;2700;p83"/>
          <p:cNvSpPr/>
          <p:nvPr/>
        </p:nvSpPr>
        <p:spPr>
          <a:xfrm>
            <a:off x="3138750" y="2781525"/>
            <a:ext cx="2866500" cy="22050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83"/>
          <p:cNvSpPr/>
          <p:nvPr/>
        </p:nvSpPr>
        <p:spPr>
          <a:xfrm>
            <a:off x="4058772" y="2965793"/>
            <a:ext cx="338700" cy="338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2" name="Google Shape;2702;p83"/>
          <p:cNvSpPr/>
          <p:nvPr/>
        </p:nvSpPr>
        <p:spPr>
          <a:xfrm>
            <a:off x="3645365" y="3206216"/>
            <a:ext cx="338700" cy="33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3" name="Google Shape;2703;p83"/>
          <p:cNvSpPr/>
          <p:nvPr/>
        </p:nvSpPr>
        <p:spPr>
          <a:xfrm>
            <a:off x="5378150" y="3441550"/>
            <a:ext cx="338700" cy="338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4" name="Google Shape;2704;p83"/>
          <p:cNvSpPr/>
          <p:nvPr/>
        </p:nvSpPr>
        <p:spPr>
          <a:xfrm>
            <a:off x="5244042" y="3842745"/>
            <a:ext cx="338700" cy="338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5" name="Google Shape;2705;p83"/>
          <p:cNvSpPr/>
          <p:nvPr/>
        </p:nvSpPr>
        <p:spPr>
          <a:xfrm>
            <a:off x="4429835" y="3239943"/>
            <a:ext cx="338700" cy="338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6" name="Google Shape;2706;p83"/>
          <p:cNvSpPr/>
          <p:nvPr/>
        </p:nvSpPr>
        <p:spPr>
          <a:xfrm>
            <a:off x="3570653" y="3646866"/>
            <a:ext cx="338700" cy="33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7" name="Google Shape;2707;p83"/>
          <p:cNvSpPr/>
          <p:nvPr/>
        </p:nvSpPr>
        <p:spPr>
          <a:xfrm>
            <a:off x="5039450" y="3206225"/>
            <a:ext cx="338700" cy="338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8" name="Google Shape;2708;p83"/>
          <p:cNvSpPr/>
          <p:nvPr/>
        </p:nvSpPr>
        <p:spPr>
          <a:xfrm>
            <a:off x="5156942" y="4243932"/>
            <a:ext cx="338700" cy="338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9" name="Google Shape;2709;p83"/>
          <p:cNvSpPr/>
          <p:nvPr/>
        </p:nvSpPr>
        <p:spPr>
          <a:xfrm rot="2079102">
            <a:off x="3877274" y="3046622"/>
            <a:ext cx="1075826" cy="459523"/>
          </a:xfrm>
          <a:prstGeom prst="ellipse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83"/>
          <p:cNvSpPr/>
          <p:nvPr/>
        </p:nvSpPr>
        <p:spPr>
          <a:xfrm rot="394583">
            <a:off x="3309462" y="3179896"/>
            <a:ext cx="1888627" cy="459345"/>
          </a:xfrm>
          <a:prstGeom prst="ellipse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83"/>
          <p:cNvSpPr txBox="1"/>
          <p:nvPr>
            <p:ph idx="1" type="body"/>
          </p:nvPr>
        </p:nvSpPr>
        <p:spPr>
          <a:xfrm>
            <a:off x="369800" y="2913525"/>
            <a:ext cx="23421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4A86E8"/>
                </a:solidFill>
              </a:rPr>
              <a:t>Pull matching image/caption embeddings together.</a:t>
            </a:r>
            <a:endParaRPr sz="2400">
              <a:solidFill>
                <a:srgbClr val="4A86E8"/>
              </a:solidFill>
            </a:endParaRPr>
          </a:p>
        </p:txBody>
      </p:sp>
      <p:sp>
        <p:nvSpPr>
          <p:cNvPr id="2712" name="Google Shape;2712;p83"/>
          <p:cNvSpPr txBox="1"/>
          <p:nvPr>
            <p:ph idx="1" type="body"/>
          </p:nvPr>
        </p:nvSpPr>
        <p:spPr>
          <a:xfrm>
            <a:off x="6326475" y="2813925"/>
            <a:ext cx="23421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Push distractor image/caption embeddings apart.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2713" name="Google Shape;2713;p83"/>
          <p:cNvSpPr/>
          <p:nvPr/>
        </p:nvSpPr>
        <p:spPr>
          <a:xfrm>
            <a:off x="1146074" y="3506020"/>
            <a:ext cx="1804800" cy="62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Learned Projection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4" name="Google Shape;2714;p83"/>
          <p:cNvSpPr/>
          <p:nvPr/>
        </p:nvSpPr>
        <p:spPr>
          <a:xfrm>
            <a:off x="6193124" y="3365170"/>
            <a:ext cx="1804800" cy="62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Learned Projection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Language–Image Pre-training (CLIP)</a:t>
            </a:r>
            <a:endParaRPr/>
          </a:p>
        </p:txBody>
      </p:sp>
      <p:sp>
        <p:nvSpPr>
          <p:cNvPr id="2720" name="Google Shape;2720;p84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https://openai.com/blog/clip/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1" name="Google Shape;272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0" y="1017725"/>
            <a:ext cx="4945802" cy="312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626" y="1017725"/>
            <a:ext cx="4097997" cy="312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3" name="Google Shape;2723;p84"/>
          <p:cNvGrpSpPr/>
          <p:nvPr/>
        </p:nvGrpSpPr>
        <p:grpSpPr>
          <a:xfrm>
            <a:off x="247325" y="3441050"/>
            <a:ext cx="1549500" cy="771300"/>
            <a:chOff x="2837275" y="1200325"/>
            <a:chExt cx="1549500" cy="771300"/>
          </a:xfrm>
        </p:grpSpPr>
        <p:sp>
          <p:nvSpPr>
            <p:cNvPr id="2724" name="Google Shape;2724;p84"/>
            <p:cNvSpPr txBox="1"/>
            <p:nvPr/>
          </p:nvSpPr>
          <p:spPr>
            <a:xfrm>
              <a:off x="2837275" y="1571425"/>
              <a:ext cx="1549500" cy="400200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Patch-based ViT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25" name="Google Shape;2725;p84"/>
            <p:cNvCxnSpPr>
              <a:stCxn id="2724" idx="0"/>
            </p:cNvCxnSpPr>
            <p:nvPr/>
          </p:nvCxnSpPr>
          <p:spPr>
            <a:xfrm flipH="1" rot="10800000">
              <a:off x="3612025" y="1200325"/>
              <a:ext cx="483900" cy="371100"/>
            </a:xfrm>
            <a:prstGeom prst="straightConnector1">
              <a:avLst/>
            </a:prstGeom>
            <a:noFill/>
            <a:ln cap="flat" cmpd="sng" w="19050">
              <a:solidFill>
                <a:srgbClr val="F5D32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26" name="Google Shape;2726;p84"/>
          <p:cNvGrpSpPr/>
          <p:nvPr/>
        </p:nvGrpSpPr>
        <p:grpSpPr>
          <a:xfrm>
            <a:off x="247325" y="1764650"/>
            <a:ext cx="1549500" cy="986700"/>
            <a:chOff x="2837275" y="1200325"/>
            <a:chExt cx="1549500" cy="986700"/>
          </a:xfrm>
        </p:grpSpPr>
        <p:sp>
          <p:nvSpPr>
            <p:cNvPr id="2727" name="Google Shape;2727;p84"/>
            <p:cNvSpPr txBox="1"/>
            <p:nvPr/>
          </p:nvSpPr>
          <p:spPr>
            <a:xfrm>
              <a:off x="2837275" y="1571425"/>
              <a:ext cx="1549500" cy="615600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BPE Tokens into Transformer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28" name="Google Shape;2728;p84"/>
            <p:cNvCxnSpPr>
              <a:stCxn id="2727" idx="0"/>
            </p:cNvCxnSpPr>
            <p:nvPr/>
          </p:nvCxnSpPr>
          <p:spPr>
            <a:xfrm flipH="1" rot="10800000">
              <a:off x="3612025" y="1200325"/>
              <a:ext cx="483900" cy="371100"/>
            </a:xfrm>
            <a:prstGeom prst="straightConnector1">
              <a:avLst/>
            </a:prstGeom>
            <a:noFill/>
            <a:ln cap="flat" cmpd="sng" w="19050">
              <a:solidFill>
                <a:srgbClr val="F5D32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29" name="Google Shape;2729;p84"/>
          <p:cNvGrpSpPr/>
          <p:nvPr/>
        </p:nvGrpSpPr>
        <p:grpSpPr>
          <a:xfrm>
            <a:off x="2228525" y="2427775"/>
            <a:ext cx="2584600" cy="2241775"/>
            <a:chOff x="2228525" y="2427775"/>
            <a:chExt cx="2584600" cy="2241775"/>
          </a:xfrm>
        </p:grpSpPr>
        <p:grpSp>
          <p:nvGrpSpPr>
            <p:cNvPr id="2730" name="Google Shape;2730;p84"/>
            <p:cNvGrpSpPr/>
            <p:nvPr/>
          </p:nvGrpSpPr>
          <p:grpSpPr>
            <a:xfrm>
              <a:off x="2228525" y="3167150"/>
              <a:ext cx="1795950" cy="1502400"/>
              <a:chOff x="2837275" y="469225"/>
              <a:chExt cx="1795950" cy="1502400"/>
            </a:xfrm>
          </p:grpSpPr>
          <p:sp>
            <p:nvSpPr>
              <p:cNvPr id="2731" name="Google Shape;2731;p84"/>
              <p:cNvSpPr txBox="1"/>
              <p:nvPr/>
            </p:nvSpPr>
            <p:spPr>
              <a:xfrm>
                <a:off x="2837275" y="1571425"/>
                <a:ext cx="1549500" cy="400200"/>
              </a:xfrm>
              <a:prstGeom prst="rect">
                <a:avLst/>
              </a:prstGeom>
              <a:noFill/>
              <a:ln cap="flat" cmpd="sng" w="38100">
                <a:solidFill>
                  <a:srgbClr val="F5D3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Maximize match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732" name="Google Shape;2732;p84"/>
              <p:cNvCxnSpPr>
                <a:stCxn id="2731" idx="0"/>
              </p:cNvCxnSpPr>
              <p:nvPr/>
            </p:nvCxnSpPr>
            <p:spPr>
              <a:xfrm flipH="1" rot="10800000">
                <a:off x="3612025" y="469225"/>
                <a:ext cx="1021200" cy="110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5D328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2733" name="Google Shape;2733;p84"/>
            <p:cNvCxnSpPr/>
            <p:nvPr/>
          </p:nvCxnSpPr>
          <p:spPr>
            <a:xfrm>
              <a:off x="3298125" y="2427775"/>
              <a:ext cx="1515000" cy="1515000"/>
            </a:xfrm>
            <a:prstGeom prst="straightConnector1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of Sequence-to-Sequence Problems</a:t>
            </a:r>
            <a:endParaRPr/>
          </a:p>
        </p:txBody>
      </p:sp>
      <p:sp>
        <p:nvSpPr>
          <p:cNvPr id="2739" name="Google Shape;2739;p85"/>
          <p:cNvSpPr txBox="1"/>
          <p:nvPr>
            <p:ph idx="1" type="body"/>
          </p:nvPr>
        </p:nvSpPr>
        <p:spPr>
          <a:xfrm>
            <a:off x="311700" y="1152475"/>
            <a:ext cx="85206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Many-to-many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 sequence of inputs produces a sequence of outputs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/>
              <a:t>Robot Actions</a:t>
            </a:r>
            <a:endParaRPr/>
          </a:p>
        </p:txBody>
      </p:sp>
      <p:sp>
        <p:nvSpPr>
          <p:cNvPr id="2740" name="Google Shape;2740;p85"/>
          <p:cNvSpPr txBox="1"/>
          <p:nvPr/>
        </p:nvSpPr>
        <p:spPr>
          <a:xfrm>
            <a:off x="53838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1" name="Google Shape;2741;p85"/>
          <p:cNvSpPr txBox="1"/>
          <p:nvPr/>
        </p:nvSpPr>
        <p:spPr>
          <a:xfrm>
            <a:off x="53838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2" name="Google Shape;2742;p85"/>
          <p:cNvSpPr txBox="1"/>
          <p:nvPr/>
        </p:nvSpPr>
        <p:spPr>
          <a:xfrm>
            <a:off x="53838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43" name="Google Shape;2743;p85"/>
          <p:cNvCxnSpPr>
            <a:stCxn id="2740" idx="0"/>
            <a:endCxn id="2742" idx="2"/>
          </p:cNvCxnSpPr>
          <p:nvPr/>
        </p:nvCxnSpPr>
        <p:spPr>
          <a:xfrm rot="10800000">
            <a:off x="55529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4" name="Google Shape;2744;p85"/>
          <p:cNvCxnSpPr>
            <a:stCxn id="2742" idx="0"/>
            <a:endCxn id="2741" idx="2"/>
          </p:cNvCxnSpPr>
          <p:nvPr/>
        </p:nvCxnSpPr>
        <p:spPr>
          <a:xfrm rot="10800000">
            <a:off x="55529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5" name="Google Shape;2745;p85"/>
          <p:cNvSpPr txBox="1"/>
          <p:nvPr/>
        </p:nvSpPr>
        <p:spPr>
          <a:xfrm>
            <a:off x="59172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6" name="Google Shape;2746;p85"/>
          <p:cNvSpPr txBox="1"/>
          <p:nvPr/>
        </p:nvSpPr>
        <p:spPr>
          <a:xfrm>
            <a:off x="64506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7" name="Google Shape;2747;p85"/>
          <p:cNvSpPr txBox="1"/>
          <p:nvPr/>
        </p:nvSpPr>
        <p:spPr>
          <a:xfrm>
            <a:off x="69840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8" name="Google Shape;2748;p85"/>
          <p:cNvSpPr txBox="1"/>
          <p:nvPr/>
        </p:nvSpPr>
        <p:spPr>
          <a:xfrm>
            <a:off x="75174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9" name="Google Shape;2749;p85"/>
          <p:cNvSpPr txBox="1"/>
          <p:nvPr/>
        </p:nvSpPr>
        <p:spPr>
          <a:xfrm>
            <a:off x="8584250" y="2199575"/>
            <a:ext cx="338100" cy="681600"/>
          </a:xfrm>
          <a:prstGeom prst="rect">
            <a:avLst/>
          </a:prstGeom>
          <a:solidFill>
            <a:srgbClr val="51A8F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50" name="Google Shape;2750;p85"/>
          <p:cNvCxnSpPr/>
          <p:nvPr/>
        </p:nvCxnSpPr>
        <p:spPr>
          <a:xfrm>
            <a:off x="5721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1" name="Google Shape;2751;p85"/>
          <p:cNvCxnSpPr/>
          <p:nvPr/>
        </p:nvCxnSpPr>
        <p:spPr>
          <a:xfrm>
            <a:off x="62553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2" name="Google Shape;2752;p85"/>
          <p:cNvCxnSpPr/>
          <p:nvPr/>
        </p:nvCxnSpPr>
        <p:spPr>
          <a:xfrm>
            <a:off x="67887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3" name="Google Shape;2753;p85"/>
          <p:cNvCxnSpPr/>
          <p:nvPr/>
        </p:nvCxnSpPr>
        <p:spPr>
          <a:xfrm>
            <a:off x="73221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4" name="Google Shape;2754;p85"/>
          <p:cNvCxnSpPr/>
          <p:nvPr/>
        </p:nvCxnSpPr>
        <p:spPr>
          <a:xfrm>
            <a:off x="78555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5" name="Google Shape;2755;p85"/>
          <p:cNvCxnSpPr/>
          <p:nvPr/>
        </p:nvCxnSpPr>
        <p:spPr>
          <a:xfrm>
            <a:off x="8388950" y="36071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6" name="Google Shape;2756;p85"/>
          <p:cNvSpPr txBox="1"/>
          <p:nvPr>
            <p:ph idx="1" type="body"/>
          </p:nvPr>
        </p:nvSpPr>
        <p:spPr>
          <a:xfrm>
            <a:off x="7890527" y="3325202"/>
            <a:ext cx="648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…</a:t>
            </a:r>
            <a:endParaRPr sz="2000"/>
          </a:p>
        </p:txBody>
      </p:sp>
      <p:sp>
        <p:nvSpPr>
          <p:cNvPr id="2757" name="Google Shape;2757;p85"/>
          <p:cNvSpPr txBox="1"/>
          <p:nvPr/>
        </p:nvSpPr>
        <p:spPr>
          <a:xfrm>
            <a:off x="5917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8" name="Google Shape;2758;p85"/>
          <p:cNvSpPr txBox="1"/>
          <p:nvPr/>
        </p:nvSpPr>
        <p:spPr>
          <a:xfrm>
            <a:off x="64506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9" name="Google Shape;2759;p85"/>
          <p:cNvSpPr txBox="1"/>
          <p:nvPr/>
        </p:nvSpPr>
        <p:spPr>
          <a:xfrm>
            <a:off x="69840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0" name="Google Shape;2760;p85"/>
          <p:cNvSpPr txBox="1"/>
          <p:nvPr/>
        </p:nvSpPr>
        <p:spPr>
          <a:xfrm>
            <a:off x="75174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1" name="Google Shape;2761;p85"/>
          <p:cNvSpPr txBox="1"/>
          <p:nvPr/>
        </p:nvSpPr>
        <p:spPr>
          <a:xfrm>
            <a:off x="8584250" y="3264000"/>
            <a:ext cx="338100" cy="683100"/>
          </a:xfrm>
          <a:prstGeom prst="rect">
            <a:avLst/>
          </a:prstGeom>
          <a:solidFill>
            <a:srgbClr val="70BF41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62" name="Google Shape;2762;p85"/>
          <p:cNvCxnSpPr/>
          <p:nvPr/>
        </p:nvCxnSpPr>
        <p:spPr>
          <a:xfrm rot="10800000">
            <a:off x="60863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3" name="Google Shape;2763;p85"/>
          <p:cNvCxnSpPr/>
          <p:nvPr/>
        </p:nvCxnSpPr>
        <p:spPr>
          <a:xfrm rot="10800000">
            <a:off x="66197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4" name="Google Shape;2764;p85"/>
          <p:cNvCxnSpPr/>
          <p:nvPr/>
        </p:nvCxnSpPr>
        <p:spPr>
          <a:xfrm rot="10800000">
            <a:off x="71531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5" name="Google Shape;2765;p85"/>
          <p:cNvCxnSpPr/>
          <p:nvPr/>
        </p:nvCxnSpPr>
        <p:spPr>
          <a:xfrm rot="10800000">
            <a:off x="76865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6" name="Google Shape;2766;p85"/>
          <p:cNvCxnSpPr/>
          <p:nvPr/>
        </p:nvCxnSpPr>
        <p:spPr>
          <a:xfrm rot="10800000">
            <a:off x="8753300" y="2881200"/>
            <a:ext cx="0" cy="3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7" name="Google Shape;2767;p85"/>
          <p:cNvSpPr txBox="1"/>
          <p:nvPr/>
        </p:nvSpPr>
        <p:spPr>
          <a:xfrm>
            <a:off x="59172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68" name="Google Shape;2768;p85"/>
          <p:cNvCxnSpPr>
            <a:stCxn id="2767" idx="0"/>
          </p:cNvCxnSpPr>
          <p:nvPr/>
        </p:nvCxnSpPr>
        <p:spPr>
          <a:xfrm rot="10800000">
            <a:off x="60863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9" name="Google Shape;2769;p85"/>
          <p:cNvSpPr txBox="1"/>
          <p:nvPr/>
        </p:nvSpPr>
        <p:spPr>
          <a:xfrm>
            <a:off x="64506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70" name="Google Shape;2770;p85"/>
          <p:cNvCxnSpPr>
            <a:stCxn id="2769" idx="0"/>
          </p:cNvCxnSpPr>
          <p:nvPr/>
        </p:nvCxnSpPr>
        <p:spPr>
          <a:xfrm rot="10800000">
            <a:off x="66197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1" name="Google Shape;2771;p85"/>
          <p:cNvSpPr txBox="1"/>
          <p:nvPr/>
        </p:nvSpPr>
        <p:spPr>
          <a:xfrm>
            <a:off x="69840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72" name="Google Shape;2772;p85"/>
          <p:cNvCxnSpPr>
            <a:stCxn id="2771" idx="0"/>
          </p:cNvCxnSpPr>
          <p:nvPr/>
        </p:nvCxnSpPr>
        <p:spPr>
          <a:xfrm rot="10800000">
            <a:off x="71531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3" name="Google Shape;2773;p85"/>
          <p:cNvSpPr txBox="1"/>
          <p:nvPr/>
        </p:nvSpPr>
        <p:spPr>
          <a:xfrm>
            <a:off x="75174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74" name="Google Shape;2774;p85"/>
          <p:cNvCxnSpPr>
            <a:stCxn id="2773" idx="0"/>
          </p:cNvCxnSpPr>
          <p:nvPr/>
        </p:nvCxnSpPr>
        <p:spPr>
          <a:xfrm rot="10800000">
            <a:off x="76865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5" name="Google Shape;2775;p85"/>
          <p:cNvSpPr txBox="1"/>
          <p:nvPr/>
        </p:nvSpPr>
        <p:spPr>
          <a:xfrm>
            <a:off x="8584250" y="4328425"/>
            <a:ext cx="338100" cy="681600"/>
          </a:xfrm>
          <a:prstGeom prst="rect">
            <a:avLst/>
          </a:prstGeom>
          <a:solidFill>
            <a:srgbClr val="EC5C5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aseline="-25000" lang="en" sz="28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-25000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76" name="Google Shape;2776;p85"/>
          <p:cNvCxnSpPr>
            <a:stCxn id="2775" idx="0"/>
          </p:cNvCxnSpPr>
          <p:nvPr/>
        </p:nvCxnSpPr>
        <p:spPr>
          <a:xfrm rot="10800000">
            <a:off x="8753300" y="3947125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77" name="Google Shape;277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25" y="2484650"/>
            <a:ext cx="4490426" cy="25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Language and Robots: Pick-and-Place</a:t>
            </a:r>
            <a:endParaRPr/>
          </a:p>
        </p:txBody>
      </p:sp>
      <p:sp>
        <p:nvSpPr>
          <p:cNvPr id="2783" name="Google Shape;2783;p86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https://cliport.github.io/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84" name="Google Shape;2784;p86" title="10sim_web_teas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75" y="1178250"/>
            <a:ext cx="79187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We Did Not Cover</a:t>
            </a:r>
            <a:endParaRPr/>
          </a:p>
        </p:txBody>
      </p:sp>
      <p:sp>
        <p:nvSpPr>
          <p:cNvPr id="2790" name="Google Shape;2790;p87"/>
          <p:cNvSpPr txBox="1"/>
          <p:nvPr>
            <p:ph idx="1" type="body"/>
          </p:nvPr>
        </p:nvSpPr>
        <p:spPr>
          <a:xfrm>
            <a:off x="311700" y="1000075"/>
            <a:ext cx="85206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Graph neural networks (GNNs)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</a:t>
            </a:r>
            <a:r>
              <a:rPr i="1" lang="en"/>
              <a:t>node embeddings</a:t>
            </a:r>
            <a:r>
              <a:rPr lang="en"/>
              <a:t> over which we run operations like </a:t>
            </a:r>
            <a:r>
              <a:rPr i="1" lang="en"/>
              <a:t>graph convolutions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Luckily you can basically imagine this because you know the intuitions for embeddings (compression) and taking advantage of locality information (e.g., CNN layer)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Fast fine-tuning and continual learning: Adapter networks, memory relation networks, in-context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Diffusion models and the wider space of unsupervised learning based on noising objectives (e.g., masking/cloze objectives)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Neural Networks</a:t>
            </a:r>
            <a:endParaRPr/>
          </a:p>
        </p:txBody>
      </p:sp>
      <p:sp>
        <p:nvSpPr>
          <p:cNvPr id="2796" name="Google Shape;2796;p88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https://alphafold.ebi.ac.uk/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97" name="Google Shape;279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992626" cy="23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8" name="Google Shape;279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175" y="2219700"/>
            <a:ext cx="2611976" cy="24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Google Shape;2799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8071" y="937150"/>
            <a:ext cx="2397854" cy="2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Neural Networks</a:t>
            </a:r>
            <a:endParaRPr/>
          </a:p>
        </p:txBody>
      </p:sp>
      <p:pic>
        <p:nvPicPr>
          <p:cNvPr id="2805" name="Google Shape;280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702" y="1443897"/>
            <a:ext cx="5867060" cy="3550173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89"/>
          <p:cNvSpPr txBox="1"/>
          <p:nvPr/>
        </p:nvSpPr>
        <p:spPr>
          <a:xfrm>
            <a:off x="61725" y="1331475"/>
            <a:ext cx="30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Knowledge Graph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and The World</a:t>
            </a:r>
            <a:endParaRPr/>
          </a:p>
        </p:txBody>
      </p:sp>
      <p:sp>
        <p:nvSpPr>
          <p:cNvPr id="2812" name="Google Shape;2812;p90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https://www.theverge.com/2022/3/17/22983197/ai-new-possible-chemical-weapons-generative-models-vx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3" name="Google Shape;281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4" cy="334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and The World</a:t>
            </a:r>
            <a:endParaRPr/>
          </a:p>
        </p:txBody>
      </p:sp>
      <p:sp>
        <p:nvSpPr>
          <p:cNvPr id="2819" name="Google Shape;2819;p91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https://openai.com/blog/chatgpt/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;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https://huggingface.co/spaces/stabilityai/stable-diffusion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20" name="Google Shape;2820;p9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3" y="1058125"/>
            <a:ext cx="3638199" cy="366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9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170125"/>
            <a:ext cx="702945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9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70935">
            <a:off x="365775" y="1337276"/>
            <a:ext cx="7156703" cy="16557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3" name="Google Shape;2823;p91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73375" y="1604700"/>
            <a:ext cx="6724650" cy="32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4" name="Google Shape;2824;p91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307869">
            <a:off x="1661963" y="2862148"/>
            <a:ext cx="7344076" cy="1449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Network with Policy Gradient (REINFORCE)</a:t>
            </a:r>
            <a:endParaRPr/>
          </a:p>
        </p:txBody>
      </p:sp>
      <p:grpSp>
        <p:nvGrpSpPr>
          <p:cNvPr id="194" name="Google Shape;194;p20"/>
          <p:cNvGrpSpPr/>
          <p:nvPr/>
        </p:nvGrpSpPr>
        <p:grpSpPr>
          <a:xfrm>
            <a:off x="271119" y="1870804"/>
            <a:ext cx="5306180" cy="1841829"/>
            <a:chOff x="125014" y="4131152"/>
            <a:chExt cx="6942535" cy="2409825"/>
          </a:xfrm>
        </p:grpSpPr>
        <p:pic>
          <p:nvPicPr>
            <p:cNvPr id="195" name="Google Shape;19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14" y="4285735"/>
              <a:ext cx="2189481" cy="210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0"/>
            <p:cNvSpPr/>
            <p:nvPr/>
          </p:nvSpPr>
          <p:spPr>
            <a:xfrm>
              <a:off x="2311399" y="5259647"/>
              <a:ext cx="534669" cy="152400"/>
            </a:xfrm>
            <a:custGeom>
              <a:rect b="b" l="l" r="r" t="t"/>
              <a:pathLst>
                <a:path extrusionOk="0" h="152400" w="534669">
                  <a:moveTo>
                    <a:pt x="381806" y="101599"/>
                  </a:moveTo>
                  <a:lnTo>
                    <a:pt x="381806" y="152400"/>
                  </a:lnTo>
                  <a:lnTo>
                    <a:pt x="483406" y="101600"/>
                  </a:lnTo>
                  <a:lnTo>
                    <a:pt x="381806" y="101599"/>
                  </a:lnTo>
                  <a:close/>
                </a:path>
                <a:path extrusionOk="0" h="152400" w="534669">
                  <a:moveTo>
                    <a:pt x="381806" y="50799"/>
                  </a:moveTo>
                  <a:lnTo>
                    <a:pt x="381806" y="101599"/>
                  </a:lnTo>
                  <a:lnTo>
                    <a:pt x="407206" y="101600"/>
                  </a:lnTo>
                  <a:lnTo>
                    <a:pt x="407206" y="50800"/>
                  </a:lnTo>
                  <a:lnTo>
                    <a:pt x="381806" y="50799"/>
                  </a:lnTo>
                  <a:close/>
                </a:path>
                <a:path extrusionOk="0" h="152400" w="534669">
                  <a:moveTo>
                    <a:pt x="381806" y="0"/>
                  </a:moveTo>
                  <a:lnTo>
                    <a:pt x="381806" y="50799"/>
                  </a:lnTo>
                  <a:lnTo>
                    <a:pt x="407206" y="50800"/>
                  </a:lnTo>
                  <a:lnTo>
                    <a:pt x="407206" y="101600"/>
                  </a:lnTo>
                  <a:lnTo>
                    <a:pt x="483408" y="101598"/>
                  </a:lnTo>
                  <a:lnTo>
                    <a:pt x="534206" y="76200"/>
                  </a:lnTo>
                  <a:lnTo>
                    <a:pt x="381806" y="0"/>
                  </a:lnTo>
                  <a:close/>
                </a:path>
                <a:path extrusionOk="0" h="152400" w="534669">
                  <a:moveTo>
                    <a:pt x="0" y="50798"/>
                  </a:moveTo>
                  <a:lnTo>
                    <a:pt x="0" y="101598"/>
                  </a:lnTo>
                  <a:lnTo>
                    <a:pt x="381806" y="101599"/>
                  </a:lnTo>
                  <a:lnTo>
                    <a:pt x="381806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" name="Google Shape;19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1814" y="4487567"/>
              <a:ext cx="3735066" cy="165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0"/>
            <p:cNvSpPr/>
            <p:nvPr/>
          </p:nvSpPr>
          <p:spPr>
            <a:xfrm>
              <a:off x="2895599" y="4131152"/>
              <a:ext cx="4171950" cy="2409825"/>
            </a:xfrm>
            <a:custGeom>
              <a:rect b="b" l="l" r="r" t="t"/>
              <a:pathLst>
                <a:path extrusionOk="0" h="2409825" w="4171950">
                  <a:moveTo>
                    <a:pt x="0" y="0"/>
                  </a:moveTo>
                  <a:lnTo>
                    <a:pt x="4171454" y="0"/>
                  </a:lnTo>
                  <a:lnTo>
                    <a:pt x="4171454" y="2409390"/>
                  </a:lnTo>
                  <a:lnTo>
                    <a:pt x="0" y="24093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Deep Reinforcement Learning: Pong from Pixels</a:t>
            </a:r>
            <a:endParaRPr/>
          </a:p>
        </p:txBody>
      </p:sp>
      <p:grpSp>
        <p:nvGrpSpPr>
          <p:cNvPr id="200" name="Google Shape;200;p20"/>
          <p:cNvGrpSpPr/>
          <p:nvPr/>
        </p:nvGrpSpPr>
        <p:grpSpPr>
          <a:xfrm>
            <a:off x="1725526" y="2755150"/>
            <a:ext cx="5712782" cy="1512550"/>
            <a:chOff x="1725526" y="2755150"/>
            <a:chExt cx="5712782" cy="1512550"/>
          </a:xfrm>
        </p:grpSpPr>
        <p:grpSp>
          <p:nvGrpSpPr>
            <p:cNvPr id="201" name="Google Shape;201;p20"/>
            <p:cNvGrpSpPr/>
            <p:nvPr/>
          </p:nvGrpSpPr>
          <p:grpSpPr>
            <a:xfrm>
              <a:off x="5812996" y="3207887"/>
              <a:ext cx="1621869" cy="527231"/>
              <a:chOff x="7316862" y="5713850"/>
              <a:chExt cx="2543311" cy="826770"/>
            </a:xfrm>
          </p:grpSpPr>
          <p:sp>
            <p:nvSpPr>
              <p:cNvPr id="202" name="Google Shape;202;p20"/>
              <p:cNvSpPr/>
              <p:nvPr/>
            </p:nvSpPr>
            <p:spPr>
              <a:xfrm>
                <a:off x="7316862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0"/>
              <p:cNvSpPr/>
              <p:nvPr/>
            </p:nvSpPr>
            <p:spPr>
              <a:xfrm>
                <a:off x="8590173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20"/>
            <p:cNvSpPr txBox="1"/>
            <p:nvPr/>
          </p:nvSpPr>
          <p:spPr>
            <a:xfrm>
              <a:off x="5821008" y="2755150"/>
              <a:ext cx="16173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825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Gradients</a:t>
              </a: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b="1" lang="en" sz="20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0       -1.0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 flipH="1">
              <a:off x="2366139" y="4115300"/>
              <a:ext cx="3451762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 txBox="1"/>
            <p:nvPr/>
          </p:nvSpPr>
          <p:spPr>
            <a:xfrm>
              <a:off x="1725526" y="37677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5D32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Backward Pass</a:t>
              </a:r>
              <a:endParaRPr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07" name="Google Shape;207;p20"/>
          <p:cNvGrpSpPr/>
          <p:nvPr/>
        </p:nvGrpSpPr>
        <p:grpSpPr>
          <a:xfrm>
            <a:off x="1075025" y="1329372"/>
            <a:ext cx="6371437" cy="1440464"/>
            <a:chOff x="1075025" y="1329372"/>
            <a:chExt cx="6371437" cy="1440464"/>
          </a:xfrm>
        </p:grpSpPr>
        <p:sp>
          <p:nvSpPr>
            <p:cNvPr id="208" name="Google Shape;208;p20"/>
            <p:cNvSpPr/>
            <p:nvPr/>
          </p:nvSpPr>
          <p:spPr>
            <a:xfrm>
              <a:off x="1075025" y="1676900"/>
              <a:ext cx="4742879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4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 txBox="1"/>
            <p:nvPr/>
          </p:nvSpPr>
          <p:spPr>
            <a:xfrm>
              <a:off x="1725526" y="13293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Forward Pass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10" name="Google Shape;210;p20"/>
            <p:cNvGrpSpPr/>
            <p:nvPr/>
          </p:nvGrpSpPr>
          <p:grpSpPr>
            <a:xfrm>
              <a:off x="5824592" y="2242605"/>
              <a:ext cx="1621870" cy="527231"/>
              <a:chOff x="7335046" y="4371757"/>
              <a:chExt cx="2543312" cy="826770"/>
            </a:xfrm>
          </p:grpSpPr>
          <p:sp>
            <p:nvSpPr>
              <p:cNvPr id="211" name="Google Shape;211;p20"/>
              <p:cNvSpPr/>
              <p:nvPr/>
            </p:nvSpPr>
            <p:spPr>
              <a:xfrm>
                <a:off x="7335046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>
                <a:off x="8608358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" name="Google Shape;213;p20"/>
            <p:cNvSpPr txBox="1"/>
            <p:nvPr/>
          </p:nvSpPr>
          <p:spPr>
            <a:xfrm>
              <a:off x="5821008" y="1459750"/>
              <a:ext cx="1617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4762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 probabilities of actions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46378" rtl="0" algn="l">
                <a:lnSpc>
                  <a:spcPct val="100000"/>
                </a:lnSpc>
                <a:spcBef>
                  <a:spcPts val="192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-1.2	-0.36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4" name="Google Shape;214;p20"/>
          <p:cNvGrpSpPr/>
          <p:nvPr/>
        </p:nvGrpSpPr>
        <p:grpSpPr>
          <a:xfrm>
            <a:off x="7438308" y="1553050"/>
            <a:ext cx="1316741" cy="503100"/>
            <a:chOff x="7438308" y="1553050"/>
            <a:chExt cx="1316741" cy="503100"/>
          </a:xfrm>
        </p:grpSpPr>
        <p:sp>
          <p:nvSpPr>
            <p:cNvPr id="215" name="Google Shape;215;p20"/>
            <p:cNvSpPr txBox="1"/>
            <p:nvPr/>
          </p:nvSpPr>
          <p:spPr>
            <a:xfrm>
              <a:off x="7915049" y="1553050"/>
              <a:ext cx="840000" cy="479100"/>
            </a:xfrm>
            <a:prstGeom prst="rect">
              <a:avLst/>
            </a:prstGeom>
            <a:solidFill>
              <a:srgbClr val="D9EAD3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Sampled Action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6" name="Google Shape;216;p20"/>
            <p:cNvCxnSpPr>
              <a:stCxn id="213" idx="3"/>
              <a:endCxn id="215" idx="1"/>
            </p:cNvCxnSpPr>
            <p:nvPr/>
          </p:nvCxnSpPr>
          <p:spPr>
            <a:xfrm flipH="1" rot="10800000">
              <a:off x="7438308" y="1792450"/>
              <a:ext cx="476700" cy="2637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7" name="Google Shape;217;p20"/>
          <p:cNvGrpSpPr/>
          <p:nvPr/>
        </p:nvGrpSpPr>
        <p:grpSpPr>
          <a:xfrm>
            <a:off x="7987360" y="2032150"/>
            <a:ext cx="767700" cy="684309"/>
            <a:chOff x="7987360" y="2032150"/>
            <a:chExt cx="767700" cy="684309"/>
          </a:xfrm>
        </p:grpSpPr>
        <p:sp>
          <p:nvSpPr>
            <p:cNvPr id="218" name="Google Shape;218;p20"/>
            <p:cNvSpPr txBox="1"/>
            <p:nvPr/>
          </p:nvSpPr>
          <p:spPr>
            <a:xfrm>
              <a:off x="7987360" y="2391259"/>
              <a:ext cx="767700" cy="325200"/>
            </a:xfrm>
            <a:prstGeom prst="rect">
              <a:avLst/>
            </a:prstGeom>
            <a:solidFill>
              <a:srgbClr val="DCDEE0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Loss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9" name="Google Shape;219;p20"/>
            <p:cNvCxnSpPr>
              <a:stCxn id="215" idx="2"/>
              <a:endCxn id="218" idx="0"/>
            </p:cNvCxnSpPr>
            <p:nvPr/>
          </p:nvCxnSpPr>
          <p:spPr>
            <a:xfrm>
              <a:off x="8335049" y="2032150"/>
              <a:ext cx="36300" cy="3591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20" name="Google Shape;220;p20"/>
          <p:cNvSpPr txBox="1"/>
          <p:nvPr/>
        </p:nvSpPr>
        <p:spPr>
          <a:xfrm>
            <a:off x="5746451" y="4374425"/>
            <a:ext cx="3251400" cy="3822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Helvetica Neue"/>
                <a:ea typeface="Helvetica Neue"/>
                <a:cs typeface="Helvetica Neue"/>
                <a:sym typeface="Helvetica Neue"/>
              </a:rPr>
              <a:t>Eventual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Reward= -1.0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85475" y="4303925"/>
            <a:ext cx="542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Learn: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𝝿: S → A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for 𝝿 parameterized by 𝝷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049" y="3565425"/>
            <a:ext cx="4213624" cy="702275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3" name="Google Shape;223;p20"/>
          <p:cNvGrpSpPr/>
          <p:nvPr/>
        </p:nvGrpSpPr>
        <p:grpSpPr>
          <a:xfrm>
            <a:off x="1769525" y="3592025"/>
            <a:ext cx="3976800" cy="973500"/>
            <a:chOff x="1769525" y="3592025"/>
            <a:chExt cx="3976800" cy="973500"/>
          </a:xfrm>
        </p:grpSpPr>
        <p:sp>
          <p:nvSpPr>
            <p:cNvPr id="224" name="Google Shape;224;p20"/>
            <p:cNvSpPr/>
            <p:nvPr/>
          </p:nvSpPr>
          <p:spPr>
            <a:xfrm>
              <a:off x="1769525" y="3592025"/>
              <a:ext cx="767700" cy="423000"/>
            </a:xfrm>
            <a:prstGeom prst="rect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5" name="Google Shape;225;p20"/>
            <p:cNvCxnSpPr>
              <a:stCxn id="224" idx="3"/>
              <a:endCxn id="220" idx="1"/>
            </p:cNvCxnSpPr>
            <p:nvPr/>
          </p:nvCxnSpPr>
          <p:spPr>
            <a:xfrm>
              <a:off x="2537225" y="3803525"/>
              <a:ext cx="3209100" cy="762000"/>
            </a:xfrm>
            <a:prstGeom prst="straightConnector1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6" name="Google Shape;226;p20"/>
          <p:cNvGrpSpPr/>
          <p:nvPr/>
        </p:nvGrpSpPr>
        <p:grpSpPr>
          <a:xfrm>
            <a:off x="3217325" y="3409625"/>
            <a:ext cx="1159200" cy="605400"/>
            <a:chOff x="1769525" y="3409625"/>
            <a:chExt cx="1159200" cy="605400"/>
          </a:xfrm>
        </p:grpSpPr>
        <p:sp>
          <p:nvSpPr>
            <p:cNvPr id="227" name="Google Shape;227;p20"/>
            <p:cNvSpPr/>
            <p:nvPr/>
          </p:nvSpPr>
          <p:spPr>
            <a:xfrm>
              <a:off x="1769525" y="3592025"/>
              <a:ext cx="1159200" cy="4230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" name="Google Shape;228;p20"/>
            <p:cNvCxnSpPr>
              <a:stCxn id="227" idx="0"/>
              <a:endCxn id="197" idx="2"/>
            </p:cNvCxnSpPr>
            <p:nvPr/>
          </p:nvCxnSpPr>
          <p:spPr>
            <a:xfrm flipH="1" rot="10800000">
              <a:off x="2349125" y="3409625"/>
              <a:ext cx="222600" cy="182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and The World</a:t>
            </a:r>
            <a:endParaRPr/>
          </a:p>
        </p:txBody>
      </p:sp>
      <p:pic>
        <p:nvPicPr>
          <p:cNvPr id="2830" name="Google Shape;283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9053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92"/>
          <p:cNvSpPr/>
          <p:nvPr/>
        </p:nvSpPr>
        <p:spPr>
          <a:xfrm>
            <a:off x="0" y="486330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Evaluating Gender Bias in Machine Translation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(2019)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32" name="Google Shape;283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00" y="2916000"/>
            <a:ext cx="5385151" cy="10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5250" y="1481375"/>
            <a:ext cx="5575326" cy="167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92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70393">
            <a:off x="910937" y="2085074"/>
            <a:ext cx="7786172" cy="2210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and The World</a:t>
            </a:r>
            <a:endParaRPr/>
          </a:p>
        </p:txBody>
      </p:sp>
      <p:sp>
        <p:nvSpPr>
          <p:cNvPr id="2840" name="Google Shape;2840;p93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https://www.vice.com/en/article/wxdawn/the-ai-that-draws-what-you-type-is-very-racist-shocking-no-one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41" name="Google Shape;284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04" y="957702"/>
            <a:ext cx="6672616" cy="31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910" y="1296239"/>
            <a:ext cx="6672624" cy="312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8952" y="1666040"/>
            <a:ext cx="5587584" cy="31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4" name="Google Shape;2844;p9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77613">
            <a:off x="588025" y="2843851"/>
            <a:ext cx="8133348" cy="905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and The World</a:t>
            </a:r>
            <a:endParaRPr/>
          </a:p>
        </p:txBody>
      </p:sp>
      <p:sp>
        <p:nvSpPr>
          <p:cNvPr id="2850" name="Google Shape;2850;p94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https://www.dailynews.com/2022/11/08/lapd-could-soon-add-boston-dynamics-300k-robot-dog-to-its-arsenal/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1" name="Google Shape;2851;p94"/>
          <p:cNvSpPr txBox="1"/>
          <p:nvPr>
            <p:ph idx="1" type="body"/>
          </p:nvPr>
        </p:nvSpPr>
        <p:spPr>
          <a:xfrm>
            <a:off x="311700" y="1152475"/>
            <a:ext cx="8520600" cy="18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These examples hurt people, financially and socially, but it can get considerably worse.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what context might such commands arise from people who don’t know a single thing about machine learned biases?</a:t>
            </a:r>
            <a:endParaRPr/>
          </a:p>
        </p:txBody>
      </p:sp>
      <p:pic>
        <p:nvPicPr>
          <p:cNvPr id="2852" name="Google Shape;285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5105">
            <a:off x="1647638" y="1072125"/>
            <a:ext cx="6957573" cy="34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9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5432">
            <a:off x="525138" y="1662327"/>
            <a:ext cx="8093727" cy="15096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(Short) History of AI</a:t>
            </a:r>
            <a:endParaRPr/>
          </a:p>
        </p:txBody>
      </p:sp>
      <p:sp>
        <p:nvSpPr>
          <p:cNvPr id="2859" name="Google Shape;2859;p9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…</a:t>
            </a:r>
            <a:endParaRPr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1990—2012: Statistical approaches + subfield expertise; hand-engineered feature extraction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Resurgence of probability, focus on uncertainty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General increase in technical depth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Agents and learning systems… “AI Spring”?</a:t>
            </a:r>
            <a:endParaRPr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2012—2019: Excitement: representation learning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Big data, big compute, neural networks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Some re-unification of subfields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AI used in many industries</a:t>
            </a:r>
            <a:endParaRPr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2019—...: Overhype and reckless deployment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Massive compute; uncurated, Internet-scraped data at incredible scale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Black-box models behind API paywalls; closed source development</a:t>
            </a:r>
            <a:endParaRPr/>
          </a:p>
          <a:p>
            <a:pPr indent="-3368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“Move fast and hurt people” philosophy seen across AI-enabled areas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Overhype</a:t>
            </a:r>
            <a:endParaRPr/>
          </a:p>
        </p:txBody>
      </p:sp>
      <p:sp>
        <p:nvSpPr>
          <p:cNvPr id="2865" name="Google Shape;2865;p96"/>
          <p:cNvSpPr txBox="1"/>
          <p:nvPr>
            <p:ph idx="1" type="body"/>
          </p:nvPr>
        </p:nvSpPr>
        <p:spPr>
          <a:xfrm>
            <a:off x="311700" y="1152475"/>
            <a:ext cx="85206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2019—...: Overhype and reckless deployment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What’s a concrete indicator of overhype?</a:t>
            </a:r>
            <a:endParaRPr/>
          </a:p>
        </p:txBody>
      </p:sp>
      <p:sp>
        <p:nvSpPr>
          <p:cNvPr id="2866" name="Google Shape;2866;p96"/>
          <p:cNvSpPr/>
          <p:nvPr/>
        </p:nvSpPr>
        <p:spPr>
          <a:xfrm>
            <a:off x="25" y="4858575"/>
            <a:ext cx="9144000" cy="28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Tech Layoffs Are Happening Faster Than at Any Time During the Pandemic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7" name="Google Shape;286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75" y="2067687"/>
            <a:ext cx="8274099" cy="26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9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9484">
            <a:off x="530432" y="2446880"/>
            <a:ext cx="8083139" cy="170608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and Its Applications</a:t>
            </a:r>
            <a:endParaRPr/>
          </a:p>
        </p:txBody>
      </p:sp>
      <p:sp>
        <p:nvSpPr>
          <p:cNvPr id="2874" name="Google Shape;2874;p9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When I took my first computer science class in 2008, my instructor ended the course by saying: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“I have taught you enough to make you dangerous”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That attitude has been common in the tech industry for decades, and is evidenced in mottos like: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“move fast and break things” - Mark Zuckerberg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AI toolbox is not a toy chest anymore, it’s an arsenal.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 have taught you enough to make you dangerous.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 hope I have also taught you enough to make you </a:t>
            </a:r>
            <a:r>
              <a:rPr i="1" lang="en"/>
              <a:t>cautious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Items for You</a:t>
            </a:r>
            <a:endParaRPr/>
          </a:p>
        </p:txBody>
      </p:sp>
      <p:sp>
        <p:nvSpPr>
          <p:cNvPr id="2880" name="Google Shape;2880;p98"/>
          <p:cNvSpPr txBox="1"/>
          <p:nvPr>
            <p:ph idx="1" type="body"/>
          </p:nvPr>
        </p:nvSpPr>
        <p:spPr>
          <a:xfrm>
            <a:off x="311700" y="1152475"/>
            <a:ext cx="8520600" cy="3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those doing a Paper Roleplaying Breakout session today, turn in your 2-page paper role report by 11:59pm tonight through the gDrive submission form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your </a:t>
            </a:r>
            <a:r>
              <a:rPr i="1" lang="en"/>
              <a:t>final project </a:t>
            </a:r>
            <a:r>
              <a:rPr i="1" lang="en"/>
              <a:t>presentation</a:t>
            </a:r>
            <a:r>
              <a:rPr lang="en"/>
              <a:t> is on April 21st (one week from today), turn in your project question + multiple choice answers by tonight; your submitted question is part of your final presentation grade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Decide within your group how you want to divide the presentation; fine for one person to give, fine for all four to share, etc. Time limit will be strictly enforced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886" name="Google Shape;2886;p99"/>
          <p:cNvSpPr txBox="1"/>
          <p:nvPr>
            <p:ph idx="1" type="body"/>
          </p:nvPr>
        </p:nvSpPr>
        <p:spPr>
          <a:xfrm>
            <a:off x="311700" y="1152475"/>
            <a:ext cx="85206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Thank you for your patience and aplomb; you’ve been great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started this course with: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 green instructor (me)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half the number of seats for </a:t>
            </a:r>
            <a:r>
              <a:rPr lang="en"/>
              <a:t>enrollment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half the TA support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 crappy lecture hall with loud construction outside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end the course with final presentations from you across an exciting and versatile range of DL applications and topics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It’s possible this is the last offering of Deep Learning and Its Applications, and I’m grateful to have shared it with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Roleplaying Breakouts: April 14 </a:t>
            </a:r>
            <a:r>
              <a:rPr lang="en" sz="2750"/>
              <a:t>[</a:t>
            </a:r>
            <a:r>
              <a:rPr lang="en" sz="275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Schedule</a:t>
            </a:r>
            <a:r>
              <a:rPr lang="en" sz="2750"/>
              <a:t>]</a:t>
            </a:r>
            <a:endParaRPr sz="2750"/>
          </a:p>
        </p:txBody>
      </p:sp>
      <p:sp>
        <p:nvSpPr>
          <p:cNvPr id="2892" name="Google Shape;2892;p100"/>
          <p:cNvSpPr txBox="1"/>
          <p:nvPr>
            <p:ph idx="1" type="body"/>
          </p:nvPr>
        </p:nvSpPr>
        <p:spPr>
          <a:xfrm>
            <a:off x="311700" y="1275500"/>
            <a:ext cx="8520600" cy="3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Emergence of Maps in the Memories of Blind Navigation Agents </a:t>
            </a:r>
            <a:r>
              <a:rPr b="1" lang="en"/>
              <a:t>(Jesse, outside THH 201)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Learning to Explore using Active Neural SLAM </a:t>
            </a:r>
            <a:br>
              <a:rPr lang="en"/>
            </a:br>
            <a:r>
              <a:rPr lang="en"/>
              <a:t> </a:t>
            </a:r>
            <a:r>
              <a:rPr b="1" lang="en"/>
              <a:t>(Virtual with Bingjie)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Attention Is All You Need </a:t>
            </a:r>
            <a:r>
              <a:rPr b="1" lang="en"/>
              <a:t>(Virtual with Deqing)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Playing Atari with Deep Reinforcement Learning</a:t>
            </a:r>
            <a:br>
              <a:rPr lang="en"/>
            </a:br>
            <a:r>
              <a:rPr lang="en"/>
              <a:t> </a:t>
            </a:r>
            <a:r>
              <a:rPr b="1" lang="en"/>
              <a:t>(Jesse, front of THH 201)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Hardware Lottery </a:t>
            </a:r>
            <a:r>
              <a:rPr b="1" lang="en"/>
              <a:t>(Tejas, back of THH 201)</a:t>
            </a:r>
            <a:endParaRPr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2898" name="Google Shape;2898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2899" name="Google Shape;2899;p101"/>
          <p:cNvSpPr txBox="1"/>
          <p:nvPr>
            <p:ph idx="1" type="subTitle"/>
          </p:nvPr>
        </p:nvSpPr>
        <p:spPr>
          <a:xfrm>
            <a:off x="311700" y="3519925"/>
            <a:ext cx="8520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11: Deep Learning and The World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An Optimal Policy</a:t>
            </a:r>
            <a:endParaRPr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311700" y="1152475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Value Based (e.g., Deep Q-Network)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Implicit Policy</a:t>
            </a:r>
            <a:endParaRPr/>
          </a:p>
        </p:txBody>
      </p:sp>
      <p:grpSp>
        <p:nvGrpSpPr>
          <p:cNvPr id="235" name="Google Shape;235;p21"/>
          <p:cNvGrpSpPr/>
          <p:nvPr/>
        </p:nvGrpSpPr>
        <p:grpSpPr>
          <a:xfrm>
            <a:off x="5036028" y="2537037"/>
            <a:ext cx="2386530" cy="2402596"/>
            <a:chOff x="5036028" y="2537037"/>
            <a:chExt cx="2386530" cy="2402596"/>
          </a:xfrm>
        </p:grpSpPr>
        <p:sp>
          <p:nvSpPr>
            <p:cNvPr id="236" name="Google Shape;236;p21"/>
            <p:cNvSpPr/>
            <p:nvPr/>
          </p:nvSpPr>
          <p:spPr>
            <a:xfrm>
              <a:off x="503602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5963367" y="2740902"/>
              <a:ext cx="5295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" name="Google Shape;238;p21"/>
            <p:cNvSpPr txBox="1"/>
            <p:nvPr/>
          </p:nvSpPr>
          <p:spPr>
            <a:xfrm>
              <a:off x="5225125" y="3873129"/>
              <a:ext cx="11727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39" name="Google Shape;239;p21"/>
          <p:cNvGrpSpPr/>
          <p:nvPr/>
        </p:nvGrpSpPr>
        <p:grpSpPr>
          <a:xfrm>
            <a:off x="6448788" y="2537037"/>
            <a:ext cx="2386530" cy="2402596"/>
            <a:chOff x="6448788" y="2537037"/>
            <a:chExt cx="2386530" cy="2402596"/>
          </a:xfrm>
        </p:grpSpPr>
        <p:sp>
          <p:nvSpPr>
            <p:cNvPr id="240" name="Google Shape;240;p21"/>
            <p:cNvSpPr/>
            <p:nvPr/>
          </p:nvSpPr>
          <p:spPr>
            <a:xfrm>
              <a:off x="644878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 txBox="1"/>
            <p:nvPr/>
          </p:nvSpPr>
          <p:spPr>
            <a:xfrm>
              <a:off x="7349654" y="2740902"/>
              <a:ext cx="5823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2" name="Google Shape;242;p21"/>
            <p:cNvSpPr txBox="1"/>
            <p:nvPr/>
          </p:nvSpPr>
          <p:spPr>
            <a:xfrm>
              <a:off x="7469107" y="3873129"/>
              <a:ext cx="12261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43" name="Google Shape;243;p21"/>
          <p:cNvSpPr txBox="1"/>
          <p:nvPr/>
        </p:nvSpPr>
        <p:spPr>
          <a:xfrm>
            <a:off x="6638747" y="3528455"/>
            <a:ext cx="58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59690" lvl="0" marL="71755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Actor- Critic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21"/>
          <p:cNvSpPr txBox="1"/>
          <p:nvPr>
            <p:ph idx="1" type="body"/>
          </p:nvPr>
        </p:nvSpPr>
        <p:spPr>
          <a:xfrm>
            <a:off x="311700" y="2356344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 Based (e.g., guided policy)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Directly Learn Policy</a:t>
            </a:r>
            <a:endParaRPr/>
          </a:p>
        </p:txBody>
      </p:sp>
      <p:sp>
        <p:nvSpPr>
          <p:cNvPr id="245" name="Google Shape;245;p21"/>
          <p:cNvSpPr txBox="1"/>
          <p:nvPr>
            <p:ph idx="1" type="body"/>
          </p:nvPr>
        </p:nvSpPr>
        <p:spPr>
          <a:xfrm>
            <a:off x="311700" y="3544349"/>
            <a:ext cx="5736300" cy="1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Actor-Critic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Policy</a:t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222300" y="1103425"/>
            <a:ext cx="5229900" cy="1338900"/>
          </a:xfrm>
          <a:prstGeom prst="rect">
            <a:avLst/>
          </a:prstGeom>
          <a:noFill/>
          <a:ln cap="flat" cmpd="sng" w="38100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